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80" r:id="rId7"/>
    <p:sldId id="278" r:id="rId8"/>
    <p:sldId id="281" r:id="rId9"/>
    <p:sldId id="282" r:id="rId10"/>
    <p:sldId id="283" r:id="rId11"/>
    <p:sldId id="284" r:id="rId12"/>
    <p:sldId id="279" r:id="rId13"/>
    <p:sldId id="286" r:id="rId14"/>
    <p:sldId id="28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3"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Mayo" userId="3eacf37a3d3573c7" providerId="LiveId" clId="{30B533E9-DB48-47A0-AE2F-538F7E1E5117}"/>
    <pc:docChg chg="delSld">
      <pc:chgData name="Stacey Mayo" userId="3eacf37a3d3573c7" providerId="LiveId" clId="{30B533E9-DB48-47A0-AE2F-538F7E1E5117}" dt="2020-11-23T20:26:23.292" v="0" actId="47"/>
      <pc:docMkLst>
        <pc:docMk/>
      </pc:docMkLst>
      <pc:sldChg chg="del">
        <pc:chgData name="Stacey Mayo" userId="3eacf37a3d3573c7" providerId="LiveId" clId="{30B533E9-DB48-47A0-AE2F-538F7E1E5117}" dt="2020-11-23T20:26:23.292" v="0" actId="47"/>
        <pc:sldMkLst>
          <pc:docMk/>
          <pc:sldMk cId="27231794" sldId="262"/>
        </pc:sldMkLst>
      </pc:sldChg>
      <pc:sldChg chg="del">
        <pc:chgData name="Stacey Mayo" userId="3eacf37a3d3573c7" providerId="LiveId" clId="{30B533E9-DB48-47A0-AE2F-538F7E1E5117}" dt="2020-11-23T20:26:23.292" v="0" actId="47"/>
        <pc:sldMkLst>
          <pc:docMk/>
          <pc:sldMk cId="2491634603" sldId="263"/>
        </pc:sldMkLst>
      </pc:sldChg>
      <pc:sldChg chg="del">
        <pc:chgData name="Stacey Mayo" userId="3eacf37a3d3573c7" providerId="LiveId" clId="{30B533E9-DB48-47A0-AE2F-538F7E1E5117}" dt="2020-11-23T20:26:23.292" v="0" actId="47"/>
        <pc:sldMkLst>
          <pc:docMk/>
          <pc:sldMk cId="1847380274" sldId="264"/>
        </pc:sldMkLst>
      </pc:sldChg>
      <pc:sldChg chg="del">
        <pc:chgData name="Stacey Mayo" userId="3eacf37a3d3573c7" providerId="LiveId" clId="{30B533E9-DB48-47A0-AE2F-538F7E1E5117}" dt="2020-11-23T20:26:23.292" v="0" actId="47"/>
        <pc:sldMkLst>
          <pc:docMk/>
          <pc:sldMk cId="744632439" sldId="267"/>
        </pc:sldMkLst>
      </pc:sldChg>
      <pc:sldChg chg="del">
        <pc:chgData name="Stacey Mayo" userId="3eacf37a3d3573c7" providerId="LiveId" clId="{30B533E9-DB48-47A0-AE2F-538F7E1E5117}" dt="2020-11-23T20:26:23.292" v="0" actId="47"/>
        <pc:sldMkLst>
          <pc:docMk/>
          <pc:sldMk cId="2581286467" sldId="268"/>
        </pc:sldMkLst>
      </pc:sldChg>
      <pc:sldChg chg="del">
        <pc:chgData name="Stacey Mayo" userId="3eacf37a3d3573c7" providerId="LiveId" clId="{30B533E9-DB48-47A0-AE2F-538F7E1E5117}" dt="2020-11-23T20:26:23.292" v="0" actId="47"/>
        <pc:sldMkLst>
          <pc:docMk/>
          <pc:sldMk cId="3961749142" sldId="269"/>
        </pc:sldMkLst>
      </pc:sldChg>
      <pc:sldChg chg="del">
        <pc:chgData name="Stacey Mayo" userId="3eacf37a3d3573c7" providerId="LiveId" clId="{30B533E9-DB48-47A0-AE2F-538F7E1E5117}" dt="2020-11-23T20:26:23.292" v="0" actId="47"/>
        <pc:sldMkLst>
          <pc:docMk/>
          <pc:sldMk cId="2731929840" sldId="270"/>
        </pc:sldMkLst>
      </pc:sldChg>
      <pc:sldChg chg="del">
        <pc:chgData name="Stacey Mayo" userId="3eacf37a3d3573c7" providerId="LiveId" clId="{30B533E9-DB48-47A0-AE2F-538F7E1E5117}" dt="2020-11-23T20:26:23.292" v="0" actId="47"/>
        <pc:sldMkLst>
          <pc:docMk/>
          <pc:sldMk cId="2218810193" sldId="271"/>
        </pc:sldMkLst>
      </pc:sldChg>
      <pc:sldChg chg="del">
        <pc:chgData name="Stacey Mayo" userId="3eacf37a3d3573c7" providerId="LiveId" clId="{30B533E9-DB48-47A0-AE2F-538F7E1E5117}" dt="2020-11-23T20:26:23.292" v="0" actId="47"/>
        <pc:sldMkLst>
          <pc:docMk/>
          <pc:sldMk cId="1416860995" sldId="272"/>
        </pc:sldMkLst>
      </pc:sldChg>
      <pc:sldChg chg="del">
        <pc:chgData name="Stacey Mayo" userId="3eacf37a3d3573c7" providerId="LiveId" clId="{30B533E9-DB48-47A0-AE2F-538F7E1E5117}" dt="2020-11-23T20:26:23.292" v="0" actId="47"/>
        <pc:sldMkLst>
          <pc:docMk/>
          <pc:sldMk cId="633827536" sldId="273"/>
        </pc:sldMkLst>
      </pc:sldChg>
      <pc:sldChg chg="del">
        <pc:chgData name="Stacey Mayo" userId="3eacf37a3d3573c7" providerId="LiveId" clId="{30B533E9-DB48-47A0-AE2F-538F7E1E5117}" dt="2020-11-23T20:26:23.292" v="0" actId="47"/>
        <pc:sldMkLst>
          <pc:docMk/>
          <pc:sldMk cId="1633389398" sldId="274"/>
        </pc:sldMkLst>
      </pc:sldChg>
      <pc:sldChg chg="del">
        <pc:chgData name="Stacey Mayo" userId="3eacf37a3d3573c7" providerId="LiveId" clId="{30B533E9-DB48-47A0-AE2F-538F7E1E5117}" dt="2020-11-23T20:26:23.292" v="0" actId="47"/>
        <pc:sldMkLst>
          <pc:docMk/>
          <pc:sldMk cId="3313269293" sldId="275"/>
        </pc:sldMkLst>
      </pc:sldChg>
      <pc:sldChg chg="del">
        <pc:chgData name="Stacey Mayo" userId="3eacf37a3d3573c7" providerId="LiveId" clId="{30B533E9-DB48-47A0-AE2F-538F7E1E5117}" dt="2020-11-23T20:26:23.292" v="0" actId="47"/>
        <pc:sldMkLst>
          <pc:docMk/>
          <pc:sldMk cId="2657023628" sldId="276"/>
        </pc:sldMkLst>
      </pc:sldChg>
      <pc:sldChg chg="del">
        <pc:chgData name="Stacey Mayo" userId="3eacf37a3d3573c7" providerId="LiveId" clId="{30B533E9-DB48-47A0-AE2F-538F7E1E5117}" dt="2020-11-23T20:26:23.292" v="0" actId="47"/>
        <pc:sldMkLst>
          <pc:docMk/>
          <pc:sldMk cId="3703310366" sldId="277"/>
        </pc:sldMkLst>
      </pc:sldChg>
      <pc:sldChg chg="del">
        <pc:chgData name="Stacey Mayo" userId="3eacf37a3d3573c7" providerId="LiveId" clId="{30B533E9-DB48-47A0-AE2F-538F7E1E5117}" dt="2020-11-23T20:26:23.292" v="0" actId="47"/>
        <pc:sldMkLst>
          <pc:docMk/>
          <pc:sldMk cId="320609805" sldId="287"/>
        </pc:sldMkLst>
      </pc:sldChg>
      <pc:sldChg chg="del">
        <pc:chgData name="Stacey Mayo" userId="3eacf37a3d3573c7" providerId="LiveId" clId="{30B533E9-DB48-47A0-AE2F-538F7E1E5117}" dt="2020-11-23T20:26:23.292" v="0" actId="47"/>
        <pc:sldMkLst>
          <pc:docMk/>
          <pc:sldMk cId="3258454895" sldId="288"/>
        </pc:sldMkLst>
      </pc:sldChg>
      <pc:sldChg chg="del">
        <pc:chgData name="Stacey Mayo" userId="3eacf37a3d3573c7" providerId="LiveId" clId="{30B533E9-DB48-47A0-AE2F-538F7E1E5117}" dt="2020-11-23T20:26:23.292" v="0" actId="47"/>
        <pc:sldMkLst>
          <pc:docMk/>
          <pc:sldMk cId="2027301141" sldId="289"/>
        </pc:sldMkLst>
      </pc:sldChg>
      <pc:sldChg chg="del">
        <pc:chgData name="Stacey Mayo" userId="3eacf37a3d3573c7" providerId="LiveId" clId="{30B533E9-DB48-47A0-AE2F-538F7E1E5117}" dt="2020-11-23T20:26:23.292" v="0" actId="47"/>
        <pc:sldMkLst>
          <pc:docMk/>
          <pc:sldMk cId="638347301" sldId="290"/>
        </pc:sldMkLst>
      </pc:sldChg>
      <pc:sldChg chg="del">
        <pc:chgData name="Stacey Mayo" userId="3eacf37a3d3573c7" providerId="LiveId" clId="{30B533E9-DB48-47A0-AE2F-538F7E1E5117}" dt="2020-11-23T20:26:23.292" v="0" actId="47"/>
        <pc:sldMkLst>
          <pc:docMk/>
          <pc:sldMk cId="1216957048" sldId="291"/>
        </pc:sldMkLst>
      </pc:sldChg>
      <pc:sldChg chg="del">
        <pc:chgData name="Stacey Mayo" userId="3eacf37a3d3573c7" providerId="LiveId" clId="{30B533E9-DB48-47A0-AE2F-538F7E1E5117}" dt="2020-11-23T20:26:23.292" v="0" actId="47"/>
        <pc:sldMkLst>
          <pc:docMk/>
          <pc:sldMk cId="409114964" sldId="292"/>
        </pc:sldMkLst>
      </pc:sldChg>
      <pc:sldChg chg="del">
        <pc:chgData name="Stacey Mayo" userId="3eacf37a3d3573c7" providerId="LiveId" clId="{30B533E9-DB48-47A0-AE2F-538F7E1E5117}" dt="2020-11-23T20:26:23.292" v="0" actId="47"/>
        <pc:sldMkLst>
          <pc:docMk/>
          <pc:sldMk cId="2414852988" sldId="293"/>
        </pc:sldMkLst>
      </pc:sldChg>
      <pc:sldChg chg="del">
        <pc:chgData name="Stacey Mayo" userId="3eacf37a3d3573c7" providerId="LiveId" clId="{30B533E9-DB48-47A0-AE2F-538F7E1E5117}" dt="2020-11-23T20:26:23.292" v="0" actId="47"/>
        <pc:sldMkLst>
          <pc:docMk/>
          <pc:sldMk cId="3391263880" sldId="294"/>
        </pc:sldMkLst>
      </pc:sldChg>
      <pc:sldChg chg="del">
        <pc:chgData name="Stacey Mayo" userId="3eacf37a3d3573c7" providerId="LiveId" clId="{30B533E9-DB48-47A0-AE2F-538F7E1E5117}" dt="2020-11-23T20:26:23.292" v="0" actId="47"/>
        <pc:sldMkLst>
          <pc:docMk/>
          <pc:sldMk cId="2530449215" sldId="295"/>
        </pc:sldMkLst>
      </pc:sldChg>
      <pc:sldChg chg="del">
        <pc:chgData name="Stacey Mayo" userId="3eacf37a3d3573c7" providerId="LiveId" clId="{30B533E9-DB48-47A0-AE2F-538F7E1E5117}" dt="2020-11-23T20:26:23.292" v="0" actId="47"/>
        <pc:sldMkLst>
          <pc:docMk/>
          <pc:sldMk cId="3735334958" sldId="296"/>
        </pc:sldMkLst>
      </pc:sldChg>
      <pc:sldChg chg="del">
        <pc:chgData name="Stacey Mayo" userId="3eacf37a3d3573c7" providerId="LiveId" clId="{30B533E9-DB48-47A0-AE2F-538F7E1E5117}" dt="2020-11-23T20:26:23.292" v="0" actId="47"/>
        <pc:sldMkLst>
          <pc:docMk/>
          <pc:sldMk cId="2517251091" sldId="298"/>
        </pc:sldMkLst>
      </pc:sldChg>
      <pc:sldChg chg="del">
        <pc:chgData name="Stacey Mayo" userId="3eacf37a3d3573c7" providerId="LiveId" clId="{30B533E9-DB48-47A0-AE2F-538F7E1E5117}" dt="2020-11-23T20:26:23.292" v="0" actId="47"/>
        <pc:sldMkLst>
          <pc:docMk/>
          <pc:sldMk cId="1171622244" sldId="299"/>
        </pc:sldMkLst>
      </pc:sldChg>
      <pc:sldChg chg="del">
        <pc:chgData name="Stacey Mayo" userId="3eacf37a3d3573c7" providerId="LiveId" clId="{30B533E9-DB48-47A0-AE2F-538F7E1E5117}" dt="2020-11-23T20:26:23.292" v="0" actId="47"/>
        <pc:sldMkLst>
          <pc:docMk/>
          <pc:sldMk cId="284919102" sldId="300"/>
        </pc:sldMkLst>
      </pc:sldChg>
      <pc:sldChg chg="del">
        <pc:chgData name="Stacey Mayo" userId="3eacf37a3d3573c7" providerId="LiveId" clId="{30B533E9-DB48-47A0-AE2F-538F7E1E5117}" dt="2020-11-23T20:26:23.292" v="0" actId="47"/>
        <pc:sldMkLst>
          <pc:docMk/>
          <pc:sldMk cId="1391957005" sldId="301"/>
        </pc:sldMkLst>
      </pc:sldChg>
      <pc:sldChg chg="del">
        <pc:chgData name="Stacey Mayo" userId="3eacf37a3d3573c7" providerId="LiveId" clId="{30B533E9-DB48-47A0-AE2F-538F7E1E5117}" dt="2020-11-23T20:26:23.292" v="0" actId="47"/>
        <pc:sldMkLst>
          <pc:docMk/>
          <pc:sldMk cId="1017169684" sldId="30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016AA71-33A4-4654-9FB0-BB90E81C26C8}" type="datetimeFigureOut">
              <a:rPr lang="en-US" smtClean="0"/>
              <a:t>11/23/2020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B44F42C4-C534-4F37-9623-828BB9D9FBE5}"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2294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16AA71-33A4-4654-9FB0-BB90E81C26C8}"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F42C4-C534-4F37-9623-828BB9D9FBE5}"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33067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16AA71-33A4-4654-9FB0-BB90E81C26C8}"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F42C4-C534-4F37-9623-828BB9D9FBE5}"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05229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16AA71-33A4-4654-9FB0-BB90E81C26C8}"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F42C4-C534-4F37-9623-828BB9D9FBE5}"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86025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16AA71-33A4-4654-9FB0-BB90E81C26C8}"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F42C4-C534-4F37-9623-828BB9D9FBE5}"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5318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16AA71-33A4-4654-9FB0-BB90E81C26C8}"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4F42C4-C534-4F37-9623-828BB9D9FBE5}"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64860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16AA71-33A4-4654-9FB0-BB90E81C26C8}" type="datetimeFigureOut">
              <a:rPr lang="en-US" smtClean="0"/>
              <a:t>11/23/2020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4F42C4-C534-4F37-9623-828BB9D9FBE5}"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9779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16AA71-33A4-4654-9FB0-BB90E81C26C8}" type="datetimeFigureOut">
              <a:rPr lang="en-US" smtClean="0"/>
              <a:t>11/23/2020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4F42C4-C534-4F37-9623-828BB9D9FBE5}"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80109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16AA71-33A4-4654-9FB0-BB90E81C26C8}" type="datetimeFigureOut">
              <a:rPr lang="en-US" smtClean="0"/>
              <a:t>11/23/2020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4F42C4-C534-4F37-9623-828BB9D9FBE5}" type="slidenum">
              <a:rPr lang="en-US" smtClean="0"/>
              <a:t>‹#›</a:t>
            </a:fld>
            <a:endParaRPr lang="en-US"/>
          </a:p>
        </p:txBody>
      </p:sp>
    </p:spTree>
    <p:extLst>
      <p:ext uri="{BB962C8B-B14F-4D97-AF65-F5344CB8AC3E}">
        <p14:creationId xmlns:p14="http://schemas.microsoft.com/office/powerpoint/2010/main" val="2571383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016AA71-33A4-4654-9FB0-BB90E81C26C8}"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4F42C4-C534-4F37-9623-828BB9D9FBE5}"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48019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016AA71-33A4-4654-9FB0-BB90E81C26C8}" type="datetimeFigureOut">
              <a:rPr lang="en-US" smtClean="0"/>
              <a:t>11/23/2020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B44F42C4-C534-4F37-9623-828BB9D9FBE5}"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34992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016AA71-33A4-4654-9FB0-BB90E81C26C8}" type="datetimeFigureOut">
              <a:rPr lang="en-US" smtClean="0"/>
              <a:t>11/23/2020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44F42C4-C534-4F37-9623-828BB9D9FBE5}"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60563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surveymonkey.com/r/N3VC5D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892B4-C6F3-4E01-B35A-74045A4AAD72}"/>
              </a:ext>
            </a:extLst>
          </p:cNvPr>
          <p:cNvSpPr>
            <a:spLocks noGrp="1"/>
          </p:cNvSpPr>
          <p:nvPr>
            <p:ph type="ctrTitle"/>
          </p:nvPr>
        </p:nvSpPr>
        <p:spPr/>
        <p:txBody>
          <a:bodyPr>
            <a:normAutofit fontScale="90000"/>
          </a:bodyPr>
          <a:lstStyle/>
          <a:p>
            <a:r>
              <a:rPr lang="en-US" dirty="0"/>
              <a:t>Welcome to </a:t>
            </a:r>
            <a:br>
              <a:rPr lang="en-US" dirty="0"/>
            </a:br>
            <a:r>
              <a:rPr lang="en-US" dirty="0"/>
              <a:t>Educational Harbor</a:t>
            </a:r>
          </a:p>
        </p:txBody>
      </p:sp>
      <p:sp>
        <p:nvSpPr>
          <p:cNvPr id="3" name="Subtitle 2">
            <a:extLst>
              <a:ext uri="{FF2B5EF4-FFF2-40B4-BE49-F238E27FC236}">
                <a16:creationId xmlns:a16="http://schemas.microsoft.com/office/drawing/2014/main" id="{478A923C-9E21-4727-89AB-188180A518DA}"/>
              </a:ext>
            </a:extLst>
          </p:cNvPr>
          <p:cNvSpPr>
            <a:spLocks noGrp="1"/>
          </p:cNvSpPr>
          <p:nvPr>
            <p:ph type="subTitle" idx="1"/>
          </p:nvPr>
        </p:nvSpPr>
        <p:spPr/>
        <p:txBody>
          <a:bodyPr/>
          <a:lstStyle/>
          <a:p>
            <a:r>
              <a:rPr lang="en-US" dirty="0"/>
              <a:t>Training for teachers</a:t>
            </a:r>
            <a:r>
              <a:rPr lang="en-US"/>
              <a:t>: Lessons</a:t>
            </a:r>
            <a:endParaRPr lang="en-US" dirty="0"/>
          </a:p>
        </p:txBody>
      </p:sp>
    </p:spTree>
    <p:extLst>
      <p:ext uri="{BB962C8B-B14F-4D97-AF65-F5344CB8AC3E}">
        <p14:creationId xmlns:p14="http://schemas.microsoft.com/office/powerpoint/2010/main" val="3382272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DDD90-D9CB-49F7-AD71-3037165E61EA}"/>
              </a:ext>
            </a:extLst>
          </p:cNvPr>
          <p:cNvSpPr>
            <a:spLocks noGrp="1"/>
          </p:cNvSpPr>
          <p:nvPr>
            <p:ph type="title"/>
          </p:nvPr>
        </p:nvSpPr>
        <p:spPr/>
        <p:txBody>
          <a:bodyPr/>
          <a:lstStyle/>
          <a:p>
            <a:r>
              <a:rPr lang="en-US" dirty="0"/>
              <a:t>Severe weather</a:t>
            </a:r>
          </a:p>
        </p:txBody>
      </p:sp>
      <p:sp>
        <p:nvSpPr>
          <p:cNvPr id="3" name="Content Placeholder 2">
            <a:extLst>
              <a:ext uri="{FF2B5EF4-FFF2-40B4-BE49-F238E27FC236}">
                <a16:creationId xmlns:a16="http://schemas.microsoft.com/office/drawing/2014/main" id="{ADC87D7B-25CB-4958-85F4-076B9A3E7A17}"/>
              </a:ext>
            </a:extLst>
          </p:cNvPr>
          <p:cNvSpPr>
            <a:spLocks noGrp="1"/>
          </p:cNvSpPr>
          <p:nvPr>
            <p:ph idx="1"/>
          </p:nvPr>
        </p:nvSpPr>
        <p:spPr/>
        <p:txBody>
          <a:bodyPr/>
          <a:lstStyle/>
          <a:p>
            <a:r>
              <a:rPr lang="en-US" dirty="0"/>
              <a:t>Due to the fact that we typically have notice before severe weather, this hasn't been an issue yet. However, if we happen to be caught in a hurricane or tornado...</a:t>
            </a:r>
          </a:p>
          <a:p>
            <a:r>
              <a:rPr lang="en-US" dirty="0"/>
              <a:t>Students will be led downstairs to the hallway. Teachers should take read-aloud books and their cell phone.</a:t>
            </a:r>
          </a:p>
          <a:p>
            <a:r>
              <a:rPr lang="en-US" dirty="0"/>
              <a:t>Parents will be notified via REMIND text. </a:t>
            </a:r>
          </a:p>
          <a:p>
            <a:r>
              <a:rPr lang="en-US" dirty="0"/>
              <a:t>If we know about the hurricane in advance, we will close with Manatee County Schools. If they close, we close (for severe weather) </a:t>
            </a:r>
          </a:p>
        </p:txBody>
      </p:sp>
    </p:spTree>
    <p:extLst>
      <p:ext uri="{BB962C8B-B14F-4D97-AF65-F5344CB8AC3E}">
        <p14:creationId xmlns:p14="http://schemas.microsoft.com/office/powerpoint/2010/main" val="3977276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83391-D98F-4E8B-BED9-6F6826D1AB41}"/>
              </a:ext>
            </a:extLst>
          </p:cNvPr>
          <p:cNvSpPr>
            <a:spLocks noGrp="1"/>
          </p:cNvSpPr>
          <p:nvPr>
            <p:ph type="title"/>
          </p:nvPr>
        </p:nvSpPr>
        <p:spPr/>
        <p:txBody>
          <a:bodyPr/>
          <a:lstStyle/>
          <a:p>
            <a:r>
              <a:rPr lang="en-US" dirty="0"/>
              <a:t>Pandemic</a:t>
            </a:r>
          </a:p>
        </p:txBody>
      </p:sp>
      <p:sp>
        <p:nvSpPr>
          <p:cNvPr id="3" name="Content Placeholder 2">
            <a:extLst>
              <a:ext uri="{FF2B5EF4-FFF2-40B4-BE49-F238E27FC236}">
                <a16:creationId xmlns:a16="http://schemas.microsoft.com/office/drawing/2014/main" id="{79FD8202-37E6-4E19-80C1-AE5389AA1F65}"/>
              </a:ext>
            </a:extLst>
          </p:cNvPr>
          <p:cNvSpPr>
            <a:spLocks noGrp="1"/>
          </p:cNvSpPr>
          <p:nvPr>
            <p:ph idx="1"/>
          </p:nvPr>
        </p:nvSpPr>
        <p:spPr>
          <a:xfrm>
            <a:off x="1451579" y="2015732"/>
            <a:ext cx="9603275" cy="3968197"/>
          </a:xfrm>
        </p:spPr>
        <p:txBody>
          <a:bodyPr>
            <a:normAutofit fontScale="92500" lnSpcReduction="10000"/>
          </a:bodyPr>
          <a:lstStyle/>
          <a:p>
            <a:r>
              <a:rPr lang="en-US" dirty="0"/>
              <a:t>In the event of a pandemic, you may be asked to distance teach. You have options here. You can: </a:t>
            </a:r>
          </a:p>
          <a:p>
            <a:r>
              <a:rPr lang="en-US" dirty="0"/>
              <a:t>Create packets in two-week increments for parents to pick up and drop off </a:t>
            </a:r>
          </a:p>
          <a:p>
            <a:r>
              <a:rPr lang="en-US" dirty="0"/>
              <a:t>Host Zoom or Google Classroom meetings if you wish</a:t>
            </a:r>
          </a:p>
          <a:p>
            <a:r>
              <a:rPr lang="en-US" dirty="0"/>
              <a:t>Email parents and/or students depending on the age of the students.</a:t>
            </a:r>
          </a:p>
          <a:p>
            <a:r>
              <a:rPr lang="en-US" dirty="0"/>
              <a:t>We do expect some tutoring for your struggling students, whether it is in person (no more than 3 kids and a teacher, with at least one other adult in the building), or over video conferencing. </a:t>
            </a:r>
          </a:p>
          <a:p>
            <a:r>
              <a:rPr lang="en-US" dirty="0"/>
              <a:t>We encourage you to get creative and to relax if not much work gets done. In this case, we really only count high school work. </a:t>
            </a:r>
          </a:p>
          <a:p>
            <a:endParaRPr lang="en-US" dirty="0"/>
          </a:p>
        </p:txBody>
      </p:sp>
    </p:spTree>
    <p:extLst>
      <p:ext uri="{BB962C8B-B14F-4D97-AF65-F5344CB8AC3E}">
        <p14:creationId xmlns:p14="http://schemas.microsoft.com/office/powerpoint/2010/main" val="90494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072AE-4CF2-4A34-9BAD-16875F45C912}"/>
              </a:ext>
            </a:extLst>
          </p:cNvPr>
          <p:cNvSpPr>
            <a:spLocks noGrp="1"/>
          </p:cNvSpPr>
          <p:nvPr>
            <p:ph type="title"/>
          </p:nvPr>
        </p:nvSpPr>
        <p:spPr/>
        <p:txBody>
          <a:bodyPr/>
          <a:lstStyle/>
          <a:p>
            <a:r>
              <a:rPr lang="en-US" dirty="0"/>
              <a:t>Cleaning</a:t>
            </a:r>
          </a:p>
        </p:txBody>
      </p:sp>
      <p:sp>
        <p:nvSpPr>
          <p:cNvPr id="3" name="Content Placeholder 2">
            <a:extLst>
              <a:ext uri="{FF2B5EF4-FFF2-40B4-BE49-F238E27FC236}">
                <a16:creationId xmlns:a16="http://schemas.microsoft.com/office/drawing/2014/main" id="{29D9D688-923E-4287-B228-A21435CB13FD}"/>
              </a:ext>
            </a:extLst>
          </p:cNvPr>
          <p:cNvSpPr>
            <a:spLocks noGrp="1"/>
          </p:cNvSpPr>
          <p:nvPr>
            <p:ph idx="1"/>
          </p:nvPr>
        </p:nvSpPr>
        <p:spPr>
          <a:xfrm>
            <a:off x="1451579" y="2015732"/>
            <a:ext cx="9603275" cy="4040084"/>
          </a:xfrm>
        </p:spPr>
        <p:txBody>
          <a:bodyPr>
            <a:normAutofit lnSpcReduction="10000"/>
          </a:bodyPr>
          <a:lstStyle/>
          <a:p>
            <a:r>
              <a:rPr lang="en-US" dirty="0"/>
              <a:t>We do not have janitors or custodians. You are responsible for keeping your room clean including wiping down tables, taking out garbage, and vacuuming. Students can participate in these tasks. If taking out garbage, please send only older students in pairs of 2. Remind them to prop open the door so they can get back in. </a:t>
            </a:r>
          </a:p>
          <a:p>
            <a:r>
              <a:rPr lang="en-US" dirty="0"/>
              <a:t>In the event that there are bodily fluids somewhere, please call the principal, Stacey Mayo, to clean it up. </a:t>
            </a:r>
          </a:p>
          <a:p>
            <a:r>
              <a:rPr lang="en-US" dirty="0"/>
              <a:t>We have gloves if you need them, and there should be some in your first aid kit as well. </a:t>
            </a:r>
          </a:p>
          <a:p>
            <a:r>
              <a:rPr lang="en-US" dirty="0"/>
              <a:t>Don't forget to sanitize common use materials such as pencils, books, etc... </a:t>
            </a:r>
          </a:p>
          <a:p>
            <a:r>
              <a:rPr lang="en-US" dirty="0"/>
              <a:t>Please refer to the checklist by the door for all tasks to complete before leaving each night and at the end of the week. </a:t>
            </a:r>
          </a:p>
        </p:txBody>
      </p:sp>
    </p:spTree>
    <p:extLst>
      <p:ext uri="{BB962C8B-B14F-4D97-AF65-F5344CB8AC3E}">
        <p14:creationId xmlns:p14="http://schemas.microsoft.com/office/powerpoint/2010/main" val="2208740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06A20-2FA4-4F31-8C36-4408F9E3B9BA}"/>
              </a:ext>
            </a:extLst>
          </p:cNvPr>
          <p:cNvSpPr>
            <a:spLocks noGrp="1"/>
          </p:cNvSpPr>
          <p:nvPr>
            <p:ph type="title"/>
          </p:nvPr>
        </p:nvSpPr>
        <p:spPr/>
        <p:txBody>
          <a:bodyPr/>
          <a:lstStyle/>
          <a:p>
            <a:r>
              <a:rPr lang="en-US" dirty="0"/>
              <a:t>Additional Trainings</a:t>
            </a:r>
          </a:p>
        </p:txBody>
      </p:sp>
      <p:sp>
        <p:nvSpPr>
          <p:cNvPr id="3" name="Content Placeholder 2">
            <a:extLst>
              <a:ext uri="{FF2B5EF4-FFF2-40B4-BE49-F238E27FC236}">
                <a16:creationId xmlns:a16="http://schemas.microsoft.com/office/drawing/2014/main" id="{0B973B64-A741-4A30-8036-176249F3E80A}"/>
              </a:ext>
            </a:extLst>
          </p:cNvPr>
          <p:cNvSpPr>
            <a:spLocks noGrp="1"/>
          </p:cNvSpPr>
          <p:nvPr>
            <p:ph idx="1"/>
          </p:nvPr>
        </p:nvSpPr>
        <p:spPr/>
        <p:txBody>
          <a:bodyPr>
            <a:normAutofit lnSpcReduction="10000"/>
          </a:bodyPr>
          <a:lstStyle/>
          <a:p>
            <a:r>
              <a:rPr lang="en-US" dirty="0"/>
              <a:t>You will need to take a 4 hour child abuse class. The principal will give you directions on how to do this. If there is one scheduled for you to attend in person, that is ideal. Otherwise, it can be accomplished online. </a:t>
            </a:r>
          </a:p>
          <a:p>
            <a:endParaRPr lang="en-US" dirty="0"/>
          </a:p>
          <a:p>
            <a:r>
              <a:rPr lang="en-US" dirty="0"/>
              <a:t>You also need a First Aid / CPR certification. We offer these at least once per year, but you can go to any Red Cross or American Heart Association for certification. </a:t>
            </a:r>
          </a:p>
          <a:p>
            <a:endParaRPr lang="en-US" dirty="0"/>
          </a:p>
          <a:p>
            <a:r>
              <a:rPr lang="en-US" dirty="0"/>
              <a:t>You will also be required to take a blood-borne pathogens class. </a:t>
            </a:r>
          </a:p>
        </p:txBody>
      </p:sp>
    </p:spTree>
    <p:extLst>
      <p:ext uri="{BB962C8B-B14F-4D97-AF65-F5344CB8AC3E}">
        <p14:creationId xmlns:p14="http://schemas.microsoft.com/office/powerpoint/2010/main" val="2916171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B6BA4-726B-4A08-A7C6-A12A07C7C0C1}"/>
              </a:ext>
            </a:extLst>
          </p:cNvPr>
          <p:cNvSpPr>
            <a:spLocks noGrp="1"/>
          </p:cNvSpPr>
          <p:nvPr>
            <p:ph type="title"/>
          </p:nvPr>
        </p:nvSpPr>
        <p:spPr/>
        <p:txBody>
          <a:bodyPr/>
          <a:lstStyle/>
          <a:p>
            <a:r>
              <a:rPr lang="en-US" dirty="0"/>
              <a:t>Please take this quiz on safety</a:t>
            </a:r>
          </a:p>
        </p:txBody>
      </p:sp>
      <p:sp>
        <p:nvSpPr>
          <p:cNvPr id="3" name="Content Placeholder 2">
            <a:extLst>
              <a:ext uri="{FF2B5EF4-FFF2-40B4-BE49-F238E27FC236}">
                <a16:creationId xmlns:a16="http://schemas.microsoft.com/office/drawing/2014/main" id="{F87D7676-88AB-44D7-97F3-545B0F45419C}"/>
              </a:ext>
            </a:extLst>
          </p:cNvPr>
          <p:cNvSpPr>
            <a:spLocks noGrp="1"/>
          </p:cNvSpPr>
          <p:nvPr>
            <p:ph idx="1"/>
          </p:nvPr>
        </p:nvSpPr>
        <p:spPr/>
        <p:txBody>
          <a:bodyPr/>
          <a:lstStyle/>
          <a:p>
            <a:r>
              <a:rPr lang="en-US" dirty="0">
                <a:ea typeface="+mn-lt"/>
                <a:cs typeface="+mn-lt"/>
                <a:hlinkClick r:id="rId2"/>
              </a:rPr>
              <a:t>https://www.surveymonkey.com/r/N3VC5DM</a:t>
            </a:r>
            <a:r>
              <a:rPr lang="en-US" dirty="0">
                <a:ea typeface="+mn-lt"/>
                <a:cs typeface="+mn-lt"/>
              </a:rPr>
              <a:t> </a:t>
            </a:r>
            <a:endParaRPr lang="en-US"/>
          </a:p>
        </p:txBody>
      </p:sp>
    </p:spTree>
    <p:extLst>
      <p:ext uri="{BB962C8B-B14F-4D97-AF65-F5344CB8AC3E}">
        <p14:creationId xmlns:p14="http://schemas.microsoft.com/office/powerpoint/2010/main" val="1042222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1A843-2B92-4107-8B9A-88780623C372}"/>
              </a:ext>
            </a:extLst>
          </p:cNvPr>
          <p:cNvSpPr>
            <a:spLocks noGrp="1"/>
          </p:cNvSpPr>
          <p:nvPr>
            <p:ph type="title"/>
          </p:nvPr>
        </p:nvSpPr>
        <p:spPr/>
        <p:txBody>
          <a:bodyPr/>
          <a:lstStyle/>
          <a:p>
            <a:r>
              <a:rPr lang="en-US" dirty="0"/>
              <a:t>Our Mission</a:t>
            </a:r>
          </a:p>
        </p:txBody>
      </p:sp>
      <p:sp>
        <p:nvSpPr>
          <p:cNvPr id="3" name="Content Placeholder 2">
            <a:extLst>
              <a:ext uri="{FF2B5EF4-FFF2-40B4-BE49-F238E27FC236}">
                <a16:creationId xmlns:a16="http://schemas.microsoft.com/office/drawing/2014/main" id="{2CB334A0-4E1B-44F9-9495-0EC62866163D}"/>
              </a:ext>
            </a:extLst>
          </p:cNvPr>
          <p:cNvSpPr>
            <a:spLocks noGrp="1"/>
          </p:cNvSpPr>
          <p:nvPr>
            <p:ph idx="1"/>
          </p:nvPr>
        </p:nvSpPr>
        <p:spPr/>
        <p:txBody>
          <a:bodyPr/>
          <a:lstStyle/>
          <a:p>
            <a:r>
              <a:rPr lang="en-US" sz="3200" dirty="0"/>
              <a:t>To provide quality Christian education that is individualized, research-based, and community-driven</a:t>
            </a:r>
            <a:r>
              <a:rPr lang="en-US" dirty="0"/>
              <a:t>. </a:t>
            </a:r>
          </a:p>
        </p:txBody>
      </p:sp>
    </p:spTree>
    <p:extLst>
      <p:ext uri="{BB962C8B-B14F-4D97-AF65-F5344CB8AC3E}">
        <p14:creationId xmlns:p14="http://schemas.microsoft.com/office/powerpoint/2010/main" val="1391196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DFFB8-569F-4D9F-831D-1117431EE00F}"/>
              </a:ext>
            </a:extLst>
          </p:cNvPr>
          <p:cNvSpPr>
            <a:spLocks noGrp="1"/>
          </p:cNvSpPr>
          <p:nvPr>
            <p:ph type="title"/>
          </p:nvPr>
        </p:nvSpPr>
        <p:spPr/>
        <p:txBody>
          <a:bodyPr/>
          <a:lstStyle/>
          <a:p>
            <a:r>
              <a:rPr lang="en-US" dirty="0"/>
              <a:t>Our Philosophy	</a:t>
            </a:r>
          </a:p>
        </p:txBody>
      </p:sp>
      <p:sp>
        <p:nvSpPr>
          <p:cNvPr id="3" name="Content Placeholder 2">
            <a:extLst>
              <a:ext uri="{FF2B5EF4-FFF2-40B4-BE49-F238E27FC236}">
                <a16:creationId xmlns:a16="http://schemas.microsoft.com/office/drawing/2014/main" id="{8111BCA7-DE56-4269-A1F2-8C022D93E485}"/>
              </a:ext>
            </a:extLst>
          </p:cNvPr>
          <p:cNvSpPr>
            <a:spLocks noGrp="1"/>
          </p:cNvSpPr>
          <p:nvPr>
            <p:ph idx="1"/>
          </p:nvPr>
        </p:nvSpPr>
        <p:spPr/>
        <p:txBody>
          <a:bodyPr/>
          <a:lstStyle/>
          <a:p>
            <a:r>
              <a:rPr lang="en-US" dirty="0"/>
              <a:t>Every child is an individual and deserves a curriculum tailored to their unique learning style. At Educational Harbor Christian, every single student is accommodated to the best of our abilities. We do this through small class sizes, close relationships with families, and a hunger to find how each student learns best. Our classes strive to be exploration-based, project-based, and influenced by student and teacher passions. </a:t>
            </a:r>
          </a:p>
        </p:txBody>
      </p:sp>
    </p:spTree>
    <p:extLst>
      <p:ext uri="{BB962C8B-B14F-4D97-AF65-F5344CB8AC3E}">
        <p14:creationId xmlns:p14="http://schemas.microsoft.com/office/powerpoint/2010/main" val="3201580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C473B-035C-4ABD-B182-B8024D9A2E04}"/>
              </a:ext>
            </a:extLst>
          </p:cNvPr>
          <p:cNvSpPr>
            <a:spLocks noGrp="1"/>
          </p:cNvSpPr>
          <p:nvPr>
            <p:ph type="title"/>
          </p:nvPr>
        </p:nvSpPr>
        <p:spPr/>
        <p:txBody>
          <a:bodyPr/>
          <a:lstStyle/>
          <a:p>
            <a:r>
              <a:rPr lang="en-US" dirty="0"/>
              <a:t>Our Tenets</a:t>
            </a:r>
          </a:p>
        </p:txBody>
      </p:sp>
      <p:sp>
        <p:nvSpPr>
          <p:cNvPr id="3" name="Content Placeholder 2">
            <a:extLst>
              <a:ext uri="{FF2B5EF4-FFF2-40B4-BE49-F238E27FC236}">
                <a16:creationId xmlns:a16="http://schemas.microsoft.com/office/drawing/2014/main" id="{FD77A221-41F7-4101-9531-CD92D38821DB}"/>
              </a:ext>
            </a:extLst>
          </p:cNvPr>
          <p:cNvSpPr>
            <a:spLocks noGrp="1"/>
          </p:cNvSpPr>
          <p:nvPr>
            <p:ph idx="1"/>
          </p:nvPr>
        </p:nvSpPr>
        <p:spPr>
          <a:xfrm>
            <a:off x="371061" y="2015732"/>
            <a:ext cx="11423374" cy="3450613"/>
          </a:xfrm>
        </p:spPr>
        <p:txBody>
          <a:bodyPr>
            <a:normAutofit/>
          </a:bodyPr>
          <a:lstStyle/>
          <a:p>
            <a:pPr marL="0" indent="0">
              <a:buNone/>
            </a:pPr>
            <a:endParaRPr lang="en-US" dirty="0"/>
          </a:p>
          <a:p>
            <a:r>
              <a:rPr lang="en-US" dirty="0"/>
              <a:t>1) Prepare students to </a:t>
            </a:r>
            <a:r>
              <a:rPr lang="en-US" b="1" dirty="0"/>
              <a:t>become moral leaders in the community</a:t>
            </a:r>
            <a:r>
              <a:rPr lang="en-US" dirty="0"/>
              <a:t>. Students will : </a:t>
            </a:r>
          </a:p>
          <a:p>
            <a:r>
              <a:rPr lang="en-US" dirty="0"/>
              <a:t>2) Prepare students to </a:t>
            </a:r>
            <a:r>
              <a:rPr lang="en-US" b="1" dirty="0"/>
              <a:t>participate in a global community</a:t>
            </a:r>
            <a:r>
              <a:rPr lang="en-US" dirty="0"/>
              <a:t>. Students will: </a:t>
            </a:r>
          </a:p>
          <a:p>
            <a:r>
              <a:rPr lang="en-US" dirty="0"/>
              <a:t>3) Prepare students to </a:t>
            </a:r>
            <a:r>
              <a:rPr lang="en-US" b="1" dirty="0"/>
              <a:t>solve problems</a:t>
            </a:r>
            <a:r>
              <a:rPr lang="en-US" dirty="0"/>
              <a:t>. Students will: </a:t>
            </a:r>
          </a:p>
          <a:p>
            <a:r>
              <a:rPr lang="en-US" dirty="0"/>
              <a:t>4) Prepare students to </a:t>
            </a:r>
            <a:r>
              <a:rPr lang="en-US" b="1" dirty="0"/>
              <a:t>communicate effectively</a:t>
            </a:r>
            <a:r>
              <a:rPr lang="en-US" dirty="0"/>
              <a:t>. Students will: </a:t>
            </a:r>
          </a:p>
          <a:p>
            <a:r>
              <a:rPr lang="en-US" dirty="0"/>
              <a:t>5) Prepare students to </a:t>
            </a:r>
            <a:r>
              <a:rPr lang="en-US" b="1" dirty="0"/>
              <a:t>become responsible adults. </a:t>
            </a:r>
            <a:r>
              <a:rPr lang="en-US" dirty="0"/>
              <a:t>Students will: </a:t>
            </a:r>
          </a:p>
        </p:txBody>
      </p:sp>
    </p:spTree>
    <p:extLst>
      <p:ext uri="{BB962C8B-B14F-4D97-AF65-F5344CB8AC3E}">
        <p14:creationId xmlns:p14="http://schemas.microsoft.com/office/powerpoint/2010/main" val="2225628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AA8B8-94A4-4D52-92FC-667DB4506052}"/>
              </a:ext>
            </a:extLst>
          </p:cNvPr>
          <p:cNvSpPr>
            <a:spLocks noGrp="1"/>
          </p:cNvSpPr>
          <p:nvPr>
            <p:ph type="title"/>
          </p:nvPr>
        </p:nvSpPr>
        <p:spPr/>
        <p:txBody>
          <a:bodyPr/>
          <a:lstStyle/>
          <a:p>
            <a:r>
              <a:rPr lang="en-US" dirty="0"/>
              <a:t>Your Job Duties</a:t>
            </a:r>
          </a:p>
        </p:txBody>
      </p:sp>
      <p:sp>
        <p:nvSpPr>
          <p:cNvPr id="3" name="Content Placeholder 2">
            <a:extLst>
              <a:ext uri="{FF2B5EF4-FFF2-40B4-BE49-F238E27FC236}">
                <a16:creationId xmlns:a16="http://schemas.microsoft.com/office/drawing/2014/main" id="{57ED3E2E-A44B-43F4-9F79-B451DAA26CB4}"/>
              </a:ext>
            </a:extLst>
          </p:cNvPr>
          <p:cNvSpPr>
            <a:spLocks noGrp="1"/>
          </p:cNvSpPr>
          <p:nvPr>
            <p:ph idx="1"/>
          </p:nvPr>
        </p:nvSpPr>
        <p:spPr>
          <a:xfrm>
            <a:off x="1336560" y="1857581"/>
            <a:ext cx="9603275" cy="4413896"/>
          </a:xfrm>
        </p:spPr>
        <p:txBody>
          <a:bodyPr>
            <a:normAutofit fontScale="92500"/>
          </a:bodyPr>
          <a:lstStyle/>
          <a:p>
            <a:r>
              <a:rPr lang="en-US" dirty="0"/>
              <a:t>Build relationships with students</a:t>
            </a:r>
          </a:p>
          <a:p>
            <a:r>
              <a:rPr lang="en-US" dirty="0"/>
              <a:t>Build relationships with other teachers and parents</a:t>
            </a:r>
          </a:p>
          <a:p>
            <a:r>
              <a:rPr lang="en-US" dirty="0"/>
              <a:t>Create engaging lessons </a:t>
            </a:r>
          </a:p>
          <a:p>
            <a:r>
              <a:rPr lang="en-US" dirty="0"/>
              <a:t>Track student progress </a:t>
            </a:r>
          </a:p>
          <a:p>
            <a:r>
              <a:rPr lang="en-US" dirty="0"/>
              <a:t>Communicate progress to students and parents (progress reports are due 4 times per year)</a:t>
            </a:r>
          </a:p>
          <a:p>
            <a:r>
              <a:rPr lang="en-US" dirty="0"/>
              <a:t>Work together with the other teachers to create fun activities</a:t>
            </a:r>
          </a:p>
          <a:p>
            <a:r>
              <a:rPr lang="en-US" dirty="0"/>
              <a:t>Plan and execute at least one field trip per year </a:t>
            </a:r>
          </a:p>
          <a:p>
            <a:r>
              <a:rPr lang="en-US" dirty="0"/>
              <a:t>Collect and analyze data to guide teaching </a:t>
            </a:r>
          </a:p>
          <a:p>
            <a:r>
              <a:rPr lang="en-US" dirty="0"/>
              <a:t>Ensure the safety of students </a:t>
            </a:r>
          </a:p>
          <a:p>
            <a:endParaRPr lang="en-US" dirty="0"/>
          </a:p>
        </p:txBody>
      </p:sp>
    </p:spTree>
    <p:extLst>
      <p:ext uri="{BB962C8B-B14F-4D97-AF65-F5344CB8AC3E}">
        <p14:creationId xmlns:p14="http://schemas.microsoft.com/office/powerpoint/2010/main" val="1591264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9D592-AA75-4721-B378-42BA5C6A350D}"/>
              </a:ext>
            </a:extLst>
          </p:cNvPr>
          <p:cNvSpPr>
            <a:spLocks noGrp="1"/>
          </p:cNvSpPr>
          <p:nvPr>
            <p:ph type="title"/>
          </p:nvPr>
        </p:nvSpPr>
        <p:spPr/>
        <p:txBody>
          <a:bodyPr/>
          <a:lstStyle/>
          <a:p>
            <a:r>
              <a:rPr lang="en-US" dirty="0"/>
              <a:t>All About Safety</a:t>
            </a:r>
          </a:p>
        </p:txBody>
      </p:sp>
    </p:spTree>
    <p:extLst>
      <p:ext uri="{BB962C8B-B14F-4D97-AF65-F5344CB8AC3E}">
        <p14:creationId xmlns:p14="http://schemas.microsoft.com/office/powerpoint/2010/main" val="1654370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C1E26-4971-46B2-9A5D-37B209BD52DE}"/>
              </a:ext>
            </a:extLst>
          </p:cNvPr>
          <p:cNvSpPr>
            <a:spLocks noGrp="1"/>
          </p:cNvSpPr>
          <p:nvPr>
            <p:ph type="title"/>
          </p:nvPr>
        </p:nvSpPr>
        <p:spPr/>
        <p:txBody>
          <a:bodyPr/>
          <a:lstStyle/>
          <a:p>
            <a:r>
              <a:rPr lang="en-US" dirty="0"/>
              <a:t>Safety</a:t>
            </a:r>
          </a:p>
        </p:txBody>
      </p:sp>
      <p:sp>
        <p:nvSpPr>
          <p:cNvPr id="3" name="Content Placeholder 2">
            <a:extLst>
              <a:ext uri="{FF2B5EF4-FFF2-40B4-BE49-F238E27FC236}">
                <a16:creationId xmlns:a16="http://schemas.microsoft.com/office/drawing/2014/main" id="{EBF127E4-FA34-4346-89B1-BAADCD6645D2}"/>
              </a:ext>
            </a:extLst>
          </p:cNvPr>
          <p:cNvSpPr>
            <a:spLocks noGrp="1"/>
          </p:cNvSpPr>
          <p:nvPr>
            <p:ph idx="1"/>
          </p:nvPr>
        </p:nvSpPr>
        <p:spPr>
          <a:xfrm>
            <a:off x="1451579" y="2015732"/>
            <a:ext cx="9603275" cy="4198235"/>
          </a:xfrm>
        </p:spPr>
        <p:txBody>
          <a:bodyPr>
            <a:normAutofit/>
          </a:bodyPr>
          <a:lstStyle/>
          <a:p>
            <a:r>
              <a:rPr lang="en-US" dirty="0"/>
              <a:t>In your class, you should have a first-aid kit, extra band-aides, and a thermometer. Take the first aid kit outside with you when you go to recess! </a:t>
            </a:r>
          </a:p>
          <a:p>
            <a:r>
              <a:rPr lang="en-US" dirty="0"/>
              <a:t>Ice packs are in the freezer upstairs in the assembly room fridge.</a:t>
            </a:r>
          </a:p>
          <a:p>
            <a:r>
              <a:rPr lang="en-US" dirty="0"/>
              <a:t>Note the fire escape route posted in your room. Ensure that it is correct </a:t>
            </a:r>
          </a:p>
          <a:p>
            <a:r>
              <a:rPr lang="en-US" dirty="0"/>
              <a:t>Keep your cell phone on you when you are outside. </a:t>
            </a:r>
          </a:p>
          <a:p>
            <a:r>
              <a:rPr lang="en-US" dirty="0"/>
              <a:t>In the event of an emergency, stay with the student (or teacher) and send an older student inside for help. </a:t>
            </a:r>
          </a:p>
          <a:p>
            <a:r>
              <a:rPr lang="en-US" dirty="0"/>
              <a:t>We keep all doors locked when we are inside. You may unlock it while outside for arrival and dismissal only, but please re-lock it when you reenter the building. </a:t>
            </a:r>
          </a:p>
        </p:txBody>
      </p:sp>
    </p:spTree>
    <p:extLst>
      <p:ext uri="{BB962C8B-B14F-4D97-AF65-F5344CB8AC3E}">
        <p14:creationId xmlns:p14="http://schemas.microsoft.com/office/powerpoint/2010/main" val="3540963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0877E-99F1-446F-84D7-E2E3EC151A9E}"/>
              </a:ext>
            </a:extLst>
          </p:cNvPr>
          <p:cNvSpPr>
            <a:spLocks noGrp="1"/>
          </p:cNvSpPr>
          <p:nvPr>
            <p:ph type="title"/>
          </p:nvPr>
        </p:nvSpPr>
        <p:spPr/>
        <p:txBody>
          <a:bodyPr/>
          <a:lstStyle/>
          <a:p>
            <a:r>
              <a:rPr lang="en-US" dirty="0"/>
              <a:t>Lock down procedures</a:t>
            </a:r>
          </a:p>
        </p:txBody>
      </p:sp>
      <p:sp>
        <p:nvSpPr>
          <p:cNvPr id="3" name="Content Placeholder 2">
            <a:extLst>
              <a:ext uri="{FF2B5EF4-FFF2-40B4-BE49-F238E27FC236}">
                <a16:creationId xmlns:a16="http://schemas.microsoft.com/office/drawing/2014/main" id="{EF8F45FD-2022-41C0-8AAE-EDA3A9E454D0}"/>
              </a:ext>
            </a:extLst>
          </p:cNvPr>
          <p:cNvSpPr>
            <a:spLocks noGrp="1"/>
          </p:cNvSpPr>
          <p:nvPr>
            <p:ph idx="1"/>
          </p:nvPr>
        </p:nvSpPr>
        <p:spPr>
          <a:xfrm>
            <a:off x="1178409" y="1857581"/>
            <a:ext cx="9603275" cy="4212612"/>
          </a:xfrm>
        </p:spPr>
        <p:txBody>
          <a:bodyPr>
            <a:normAutofit fontScale="92500" lnSpcReduction="10000"/>
          </a:bodyPr>
          <a:lstStyle/>
          <a:p>
            <a:r>
              <a:rPr lang="en-US" dirty="0"/>
              <a:t>We do not have lock-down drills. This is scary for students. Please know that if there is a lock down, the following things will occur: </a:t>
            </a:r>
          </a:p>
          <a:p>
            <a:pPr lvl="1"/>
            <a:r>
              <a:rPr lang="en-US" dirty="0"/>
              <a:t>The principal or vice principal will ensure that all downstairs doors are locked. </a:t>
            </a:r>
          </a:p>
          <a:p>
            <a:pPr lvl="1"/>
            <a:r>
              <a:rPr lang="en-US" dirty="0"/>
              <a:t>All lights on the bottom floor will be extinguished, blinds closed, </a:t>
            </a:r>
            <a:r>
              <a:rPr lang="en-US"/>
              <a:t>windows covered </a:t>
            </a:r>
            <a:endParaRPr lang="en-US" dirty="0"/>
          </a:p>
          <a:p>
            <a:pPr lvl="1"/>
            <a:r>
              <a:rPr lang="en-US" dirty="0"/>
              <a:t>Depending on the severity of the threat, middle grade students may be taken upstairs</a:t>
            </a:r>
          </a:p>
          <a:p>
            <a:pPr lvl="1"/>
            <a:r>
              <a:rPr lang="en-US" dirty="0"/>
              <a:t>The principal or vice principal will make sure the police are on their way</a:t>
            </a:r>
          </a:p>
          <a:p>
            <a:pPr lvl="1"/>
            <a:r>
              <a:rPr lang="en-US" dirty="0"/>
              <a:t>The principal or vice principal will NOT engage the threat</a:t>
            </a:r>
          </a:p>
          <a:p>
            <a:pPr lvl="1"/>
            <a:r>
              <a:rPr lang="en-US" dirty="0"/>
              <a:t>The principal or vice principal will </a:t>
            </a:r>
            <a:r>
              <a:rPr lang="en-US" dirty="0" err="1"/>
              <a:t>text</a:t>
            </a:r>
            <a:r>
              <a:rPr lang="en-US" dirty="0"/>
              <a:t> the group chat for teachers and go from room to room and privately tell the teacher of the threat if the teacher did not respond. </a:t>
            </a:r>
          </a:p>
          <a:p>
            <a:pPr lvl="1"/>
            <a:r>
              <a:rPr lang="en-US" dirty="0"/>
              <a:t>Classroom doors will be locked from the outside. </a:t>
            </a:r>
          </a:p>
          <a:p>
            <a:pPr lvl="1"/>
            <a:r>
              <a:rPr lang="en-US" dirty="0"/>
              <a:t>Students will be mostly unaware of the situation, if possible</a:t>
            </a:r>
          </a:p>
          <a:p>
            <a:pPr lvl="1"/>
            <a:r>
              <a:rPr lang="en-US" dirty="0"/>
              <a:t>Parents will be notified through the REMIND system on text </a:t>
            </a:r>
          </a:p>
        </p:txBody>
      </p:sp>
    </p:spTree>
    <p:extLst>
      <p:ext uri="{BB962C8B-B14F-4D97-AF65-F5344CB8AC3E}">
        <p14:creationId xmlns:p14="http://schemas.microsoft.com/office/powerpoint/2010/main" val="369028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7171F-9993-4FCE-AE98-4FF6BD0AEF8E}"/>
              </a:ext>
            </a:extLst>
          </p:cNvPr>
          <p:cNvSpPr>
            <a:spLocks noGrp="1"/>
          </p:cNvSpPr>
          <p:nvPr>
            <p:ph type="title"/>
          </p:nvPr>
        </p:nvSpPr>
        <p:spPr/>
        <p:txBody>
          <a:bodyPr/>
          <a:lstStyle/>
          <a:p>
            <a:r>
              <a:rPr lang="en-US" dirty="0"/>
              <a:t>Fire procedure</a:t>
            </a:r>
          </a:p>
        </p:txBody>
      </p:sp>
      <p:sp>
        <p:nvSpPr>
          <p:cNvPr id="3" name="Content Placeholder 2">
            <a:extLst>
              <a:ext uri="{FF2B5EF4-FFF2-40B4-BE49-F238E27FC236}">
                <a16:creationId xmlns:a16="http://schemas.microsoft.com/office/drawing/2014/main" id="{B2C90269-0233-4725-97FC-223E253AD5EB}"/>
              </a:ext>
            </a:extLst>
          </p:cNvPr>
          <p:cNvSpPr>
            <a:spLocks noGrp="1"/>
          </p:cNvSpPr>
          <p:nvPr>
            <p:ph idx="1"/>
          </p:nvPr>
        </p:nvSpPr>
        <p:spPr>
          <a:xfrm>
            <a:off x="215127" y="2015732"/>
            <a:ext cx="11716745" cy="4126348"/>
          </a:xfrm>
        </p:spPr>
        <p:txBody>
          <a:bodyPr>
            <a:normAutofit fontScale="92500" lnSpcReduction="20000"/>
          </a:bodyPr>
          <a:lstStyle/>
          <a:p>
            <a:r>
              <a:rPr lang="en-US" dirty="0"/>
              <a:t>Exit out the nearest door. Lock your classroom door as you leave. </a:t>
            </a:r>
          </a:p>
          <a:p>
            <a:r>
              <a:rPr lang="en-US" dirty="0"/>
              <a:t>We have a sprinkler system, which will engage in smoke. </a:t>
            </a:r>
          </a:p>
          <a:p>
            <a:r>
              <a:rPr lang="en-US" dirty="0"/>
              <a:t>If you are the last to leave, close the hall door and main door. </a:t>
            </a:r>
          </a:p>
          <a:p>
            <a:r>
              <a:rPr lang="en-US" dirty="0"/>
              <a:t>Walk your class, in a line, toward 49th Street </a:t>
            </a:r>
          </a:p>
          <a:p>
            <a:r>
              <a:rPr lang="en-US" dirty="0"/>
              <a:t>Line up on the side walk</a:t>
            </a:r>
          </a:p>
          <a:p>
            <a:r>
              <a:rPr lang="en-US" dirty="0"/>
              <a:t>Await instructions </a:t>
            </a:r>
          </a:p>
          <a:p>
            <a:r>
              <a:rPr lang="en-US" dirty="0"/>
              <a:t>We do have one fire drill per month. </a:t>
            </a:r>
          </a:p>
          <a:p>
            <a:r>
              <a:rPr lang="en-US" dirty="0"/>
              <a:t>Please have a list of students near your door. Grab this list on your way out the door (or your attendance record, so you can track students when you get outside. Students are taught to exit the building with whatever teacher they are nearest and then that teacher will text you with the students she has. </a:t>
            </a:r>
          </a:p>
        </p:txBody>
      </p:sp>
    </p:spTree>
    <p:extLst>
      <p:ext uri="{BB962C8B-B14F-4D97-AF65-F5344CB8AC3E}">
        <p14:creationId xmlns:p14="http://schemas.microsoft.com/office/powerpoint/2010/main" val="80027390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547</TotalTime>
  <Words>1144</Words>
  <Application>Microsoft Office PowerPoint</Application>
  <PresentationFormat>Widescreen</PresentationFormat>
  <Paragraphs>77</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Gill Sans MT</vt:lpstr>
      <vt:lpstr>Gallery</vt:lpstr>
      <vt:lpstr>Welcome to  Educational Harbor</vt:lpstr>
      <vt:lpstr>Our Mission</vt:lpstr>
      <vt:lpstr>Our Philosophy </vt:lpstr>
      <vt:lpstr>Our Tenets</vt:lpstr>
      <vt:lpstr>Your Job Duties</vt:lpstr>
      <vt:lpstr>All About Safety</vt:lpstr>
      <vt:lpstr>Safety</vt:lpstr>
      <vt:lpstr>Lock down procedures</vt:lpstr>
      <vt:lpstr>Fire procedure</vt:lpstr>
      <vt:lpstr>Severe weather</vt:lpstr>
      <vt:lpstr>Pandemic</vt:lpstr>
      <vt:lpstr>Cleaning</vt:lpstr>
      <vt:lpstr>Additional Trainings</vt:lpstr>
      <vt:lpstr>Please take this quiz on safety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Educational Harbor</dc:title>
  <dc:creator>Stacey Mayo</dc:creator>
  <cp:lastModifiedBy>Stacey Mayo</cp:lastModifiedBy>
  <cp:revision>564</cp:revision>
  <dcterms:created xsi:type="dcterms:W3CDTF">2019-11-22T19:55:46Z</dcterms:created>
  <dcterms:modified xsi:type="dcterms:W3CDTF">2020-11-23T20:26:25Z</dcterms:modified>
</cp:coreProperties>
</file>