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2" r:id="rId7"/>
    <p:sldId id="263" r:id="rId8"/>
    <p:sldId id="261" r:id="rId9"/>
    <p:sldId id="264" r:id="rId10"/>
    <p:sldId id="266" r:id="rId11"/>
    <p:sldId id="265" r:id="rId12"/>
    <p:sldId id="271" r:id="rId13"/>
    <p:sldId id="268" r:id="rId14"/>
    <p:sldId id="269" r:id="rId15"/>
    <p:sldId id="267" r:id="rId16"/>
    <p:sldId id="270" r:id="rId17"/>
    <p:sldId id="273" r:id="rId18"/>
    <p:sldId id="274" r:id="rId19"/>
    <p:sldId id="272" r:id="rId20"/>
    <p:sldId id="275" r:id="rId21"/>
    <p:sldId id="276" r:id="rId22"/>
    <p:sldId id="277" r:id="rId23"/>
    <p:sldId id="278" r:id="rId24"/>
    <p:sldId id="279" r:id="rId25"/>
    <p:sldId id="281" r:id="rId26"/>
    <p:sldId id="282" r:id="rId27"/>
    <p:sldId id="283" r:id="rId28"/>
    <p:sldId id="280" r:id="rId29"/>
    <p:sldId id="284" r:id="rId30"/>
    <p:sldId id="285" r:id="rId31"/>
    <p:sldId id="286" r:id="rId32"/>
    <p:sldId id="287" r:id="rId33"/>
    <p:sldId id="28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766B68-9F08-48A3-823A-4BE633BE82C8}" v="4" dt="2021-01-24T18:03:34.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68"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96F6D2-A8CE-480B-85BB-88E45FEC10B5}"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74D50030-BB02-48CB-805A-772AB448F500}">
      <dgm:prSet/>
      <dgm:spPr/>
      <dgm:t>
        <a:bodyPr/>
        <a:lstStyle/>
        <a:p>
          <a:r>
            <a:rPr lang="en-US"/>
            <a:t>When characters eat together, it can symbolize a kind of friendship or at least a truce between parties. It is considered an act of communion.</a:t>
          </a:r>
        </a:p>
      </dgm:t>
    </dgm:pt>
    <dgm:pt modelId="{58B02C9A-06AE-4992-A14B-E643FE0E69F2}" type="parTrans" cxnId="{C305DF8C-5B24-420A-8390-894314D0949B}">
      <dgm:prSet/>
      <dgm:spPr/>
      <dgm:t>
        <a:bodyPr/>
        <a:lstStyle/>
        <a:p>
          <a:endParaRPr lang="en-US"/>
        </a:p>
      </dgm:t>
    </dgm:pt>
    <dgm:pt modelId="{F916E2D4-70C2-4FA5-87FF-6DCD5B7FE5E3}" type="sibTrans" cxnId="{C305DF8C-5B24-420A-8390-894314D0949B}">
      <dgm:prSet/>
      <dgm:spPr/>
      <dgm:t>
        <a:bodyPr/>
        <a:lstStyle/>
        <a:p>
          <a:endParaRPr lang="en-US"/>
        </a:p>
      </dgm:t>
    </dgm:pt>
    <dgm:pt modelId="{CC47137D-7394-4816-BB8B-76AD8FA564B4}">
      <dgm:prSet/>
      <dgm:spPr/>
      <dgm:t>
        <a:bodyPr/>
        <a:lstStyle/>
        <a:p>
          <a:r>
            <a:rPr lang="en-US"/>
            <a:t>Rain, and other weather, are commonly used to convey moods of characters or of an event</a:t>
          </a:r>
        </a:p>
      </dgm:t>
    </dgm:pt>
    <dgm:pt modelId="{0264EC2D-29DD-4E78-B3A6-FA3BD7F0A072}" type="parTrans" cxnId="{1E281F0B-5157-4B3B-926F-D412DDF54E00}">
      <dgm:prSet/>
      <dgm:spPr/>
      <dgm:t>
        <a:bodyPr/>
        <a:lstStyle/>
        <a:p>
          <a:endParaRPr lang="en-US"/>
        </a:p>
      </dgm:t>
    </dgm:pt>
    <dgm:pt modelId="{DE67FE46-93FA-4856-B60C-3C596BAAA98D}" type="sibTrans" cxnId="{1E281F0B-5157-4B3B-926F-D412DDF54E00}">
      <dgm:prSet/>
      <dgm:spPr/>
      <dgm:t>
        <a:bodyPr/>
        <a:lstStyle/>
        <a:p>
          <a:endParaRPr lang="en-US"/>
        </a:p>
      </dgm:t>
    </dgm:pt>
    <dgm:pt modelId="{88C8B817-E5BD-4EC6-A312-686489D7B30A}" type="pres">
      <dgm:prSet presAssocID="{2796F6D2-A8CE-480B-85BB-88E45FEC10B5}" presName="vert0" presStyleCnt="0">
        <dgm:presLayoutVars>
          <dgm:dir/>
          <dgm:animOne val="branch"/>
          <dgm:animLvl val="lvl"/>
        </dgm:presLayoutVars>
      </dgm:prSet>
      <dgm:spPr/>
    </dgm:pt>
    <dgm:pt modelId="{2BEC7BED-9A2E-48E0-87F2-84688A621F6E}" type="pres">
      <dgm:prSet presAssocID="{74D50030-BB02-48CB-805A-772AB448F500}" presName="thickLine" presStyleLbl="alignNode1" presStyleIdx="0" presStyleCnt="2"/>
      <dgm:spPr/>
    </dgm:pt>
    <dgm:pt modelId="{204D0220-5088-4F16-9FBE-4AEDD6C5A330}" type="pres">
      <dgm:prSet presAssocID="{74D50030-BB02-48CB-805A-772AB448F500}" presName="horz1" presStyleCnt="0"/>
      <dgm:spPr/>
    </dgm:pt>
    <dgm:pt modelId="{054B52C3-18AF-493D-B70F-2A3FE90FAE0B}" type="pres">
      <dgm:prSet presAssocID="{74D50030-BB02-48CB-805A-772AB448F500}" presName="tx1" presStyleLbl="revTx" presStyleIdx="0" presStyleCnt="2"/>
      <dgm:spPr/>
    </dgm:pt>
    <dgm:pt modelId="{7941CAB4-36F3-4BA1-919D-40747FCF8F67}" type="pres">
      <dgm:prSet presAssocID="{74D50030-BB02-48CB-805A-772AB448F500}" presName="vert1" presStyleCnt="0"/>
      <dgm:spPr/>
    </dgm:pt>
    <dgm:pt modelId="{C026AE06-33C4-44AB-A3EB-526EE7E555D3}" type="pres">
      <dgm:prSet presAssocID="{CC47137D-7394-4816-BB8B-76AD8FA564B4}" presName="thickLine" presStyleLbl="alignNode1" presStyleIdx="1" presStyleCnt="2"/>
      <dgm:spPr/>
    </dgm:pt>
    <dgm:pt modelId="{0B513145-3E9C-4C3C-8D9D-A9E506A2EB86}" type="pres">
      <dgm:prSet presAssocID="{CC47137D-7394-4816-BB8B-76AD8FA564B4}" presName="horz1" presStyleCnt="0"/>
      <dgm:spPr/>
    </dgm:pt>
    <dgm:pt modelId="{19D48334-F5E1-4C65-A4E0-68E4B0B66535}" type="pres">
      <dgm:prSet presAssocID="{CC47137D-7394-4816-BB8B-76AD8FA564B4}" presName="tx1" presStyleLbl="revTx" presStyleIdx="1" presStyleCnt="2"/>
      <dgm:spPr/>
    </dgm:pt>
    <dgm:pt modelId="{3875577D-68B2-4FD1-90FA-1EC8DCF9484C}" type="pres">
      <dgm:prSet presAssocID="{CC47137D-7394-4816-BB8B-76AD8FA564B4}" presName="vert1" presStyleCnt="0"/>
      <dgm:spPr/>
    </dgm:pt>
  </dgm:ptLst>
  <dgm:cxnLst>
    <dgm:cxn modelId="{1E281F0B-5157-4B3B-926F-D412DDF54E00}" srcId="{2796F6D2-A8CE-480B-85BB-88E45FEC10B5}" destId="{CC47137D-7394-4816-BB8B-76AD8FA564B4}" srcOrd="1" destOrd="0" parTransId="{0264EC2D-29DD-4E78-B3A6-FA3BD7F0A072}" sibTransId="{DE67FE46-93FA-4856-B60C-3C596BAAA98D}"/>
    <dgm:cxn modelId="{C721C86D-57D8-4997-9646-082419EF77D1}" type="presOf" srcId="{74D50030-BB02-48CB-805A-772AB448F500}" destId="{054B52C3-18AF-493D-B70F-2A3FE90FAE0B}" srcOrd="0" destOrd="0" presId="urn:microsoft.com/office/officeart/2008/layout/LinedList"/>
    <dgm:cxn modelId="{C305DF8C-5B24-420A-8390-894314D0949B}" srcId="{2796F6D2-A8CE-480B-85BB-88E45FEC10B5}" destId="{74D50030-BB02-48CB-805A-772AB448F500}" srcOrd="0" destOrd="0" parTransId="{58B02C9A-06AE-4992-A14B-E643FE0E69F2}" sibTransId="{F916E2D4-70C2-4FA5-87FF-6DCD5B7FE5E3}"/>
    <dgm:cxn modelId="{3E0C2CBF-AF9F-42BC-B4DC-A94BF867DA3E}" type="presOf" srcId="{2796F6D2-A8CE-480B-85BB-88E45FEC10B5}" destId="{88C8B817-E5BD-4EC6-A312-686489D7B30A}" srcOrd="0" destOrd="0" presId="urn:microsoft.com/office/officeart/2008/layout/LinedList"/>
    <dgm:cxn modelId="{DDD2AFCD-DC5B-4192-B6D6-5B78E873E55A}" type="presOf" srcId="{CC47137D-7394-4816-BB8B-76AD8FA564B4}" destId="{19D48334-F5E1-4C65-A4E0-68E4B0B66535}" srcOrd="0" destOrd="0" presId="urn:microsoft.com/office/officeart/2008/layout/LinedList"/>
    <dgm:cxn modelId="{F595ACE4-58E6-4274-A201-476211CFBC6C}" type="presParOf" srcId="{88C8B817-E5BD-4EC6-A312-686489D7B30A}" destId="{2BEC7BED-9A2E-48E0-87F2-84688A621F6E}" srcOrd="0" destOrd="0" presId="urn:microsoft.com/office/officeart/2008/layout/LinedList"/>
    <dgm:cxn modelId="{6F028176-9396-4C0B-84E6-30C401EC562D}" type="presParOf" srcId="{88C8B817-E5BD-4EC6-A312-686489D7B30A}" destId="{204D0220-5088-4F16-9FBE-4AEDD6C5A330}" srcOrd="1" destOrd="0" presId="urn:microsoft.com/office/officeart/2008/layout/LinedList"/>
    <dgm:cxn modelId="{12623A1B-B1D7-4A81-ABB9-99653E5D54ED}" type="presParOf" srcId="{204D0220-5088-4F16-9FBE-4AEDD6C5A330}" destId="{054B52C3-18AF-493D-B70F-2A3FE90FAE0B}" srcOrd="0" destOrd="0" presId="urn:microsoft.com/office/officeart/2008/layout/LinedList"/>
    <dgm:cxn modelId="{F4C41C97-516D-40CC-BFE6-87EEF2385D5C}" type="presParOf" srcId="{204D0220-5088-4F16-9FBE-4AEDD6C5A330}" destId="{7941CAB4-36F3-4BA1-919D-40747FCF8F67}" srcOrd="1" destOrd="0" presId="urn:microsoft.com/office/officeart/2008/layout/LinedList"/>
    <dgm:cxn modelId="{A5DF9BC7-C5DB-4618-83E7-2EE8EB86817F}" type="presParOf" srcId="{88C8B817-E5BD-4EC6-A312-686489D7B30A}" destId="{C026AE06-33C4-44AB-A3EB-526EE7E555D3}" srcOrd="2" destOrd="0" presId="urn:microsoft.com/office/officeart/2008/layout/LinedList"/>
    <dgm:cxn modelId="{B889197C-88B7-4171-9ED5-5C54E9BCE152}" type="presParOf" srcId="{88C8B817-E5BD-4EC6-A312-686489D7B30A}" destId="{0B513145-3E9C-4C3C-8D9D-A9E506A2EB86}" srcOrd="3" destOrd="0" presId="urn:microsoft.com/office/officeart/2008/layout/LinedList"/>
    <dgm:cxn modelId="{8F06A443-EFFE-4203-A319-515DE8E14023}" type="presParOf" srcId="{0B513145-3E9C-4C3C-8D9D-A9E506A2EB86}" destId="{19D48334-F5E1-4C65-A4E0-68E4B0B66535}" srcOrd="0" destOrd="0" presId="urn:microsoft.com/office/officeart/2008/layout/LinedList"/>
    <dgm:cxn modelId="{9429B87C-0064-4B83-BDBF-0941154D8B98}" type="presParOf" srcId="{0B513145-3E9C-4C3C-8D9D-A9E506A2EB86}" destId="{3875577D-68B2-4FD1-90FA-1EC8DCF9484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EC7BED-9A2E-48E0-87F2-84688A621F6E}">
      <dsp:nvSpPr>
        <dsp:cNvPr id="0" name=""/>
        <dsp:cNvSpPr/>
      </dsp:nvSpPr>
      <dsp:spPr>
        <a:xfrm>
          <a:off x="0" y="0"/>
          <a:ext cx="60960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B52C3-18AF-493D-B70F-2A3FE90FAE0B}">
      <dsp:nvSpPr>
        <dsp:cNvPr id="0" name=""/>
        <dsp:cNvSpPr/>
      </dsp:nvSpPr>
      <dsp:spPr>
        <a:xfrm>
          <a:off x="0" y="0"/>
          <a:ext cx="6096000" cy="26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When characters eat together, it can symbolize a kind of friendship or at least a truce between parties. It is considered an act of communion.</a:t>
          </a:r>
        </a:p>
      </dsp:txBody>
      <dsp:txXfrm>
        <a:off x="0" y="0"/>
        <a:ext cx="6096000" cy="2667000"/>
      </dsp:txXfrm>
    </dsp:sp>
    <dsp:sp modelId="{C026AE06-33C4-44AB-A3EB-526EE7E555D3}">
      <dsp:nvSpPr>
        <dsp:cNvPr id="0" name=""/>
        <dsp:cNvSpPr/>
      </dsp:nvSpPr>
      <dsp:spPr>
        <a:xfrm>
          <a:off x="0" y="2667000"/>
          <a:ext cx="60960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D48334-F5E1-4C65-A4E0-68E4B0B66535}">
      <dsp:nvSpPr>
        <dsp:cNvPr id="0" name=""/>
        <dsp:cNvSpPr/>
      </dsp:nvSpPr>
      <dsp:spPr>
        <a:xfrm>
          <a:off x="0" y="2667000"/>
          <a:ext cx="6096000" cy="26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Rain, and other weather, are commonly used to convey moods of characters or of an event</a:t>
          </a:r>
        </a:p>
      </dsp:txBody>
      <dsp:txXfrm>
        <a:off x="0" y="2667000"/>
        <a:ext cx="6096000" cy="2667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404331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697014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1076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3529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8903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65519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94072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60071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491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532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1/24/2021</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930983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1/24/2021</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777244114"/>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youtube.com/watch?v=GN7ix22AVn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rVZTcUj1yJ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SV6PUVlQQDw"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christaku.wordpress.com/2011/03/10/christ-figures-in-pop-culture/"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18C9FB-EC4C-4DAE-8F7D-C6E5AF6079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4" name="Video 3">
            <a:extLst>
              <a:ext uri="{FF2B5EF4-FFF2-40B4-BE49-F238E27FC236}">
                <a16:creationId xmlns:a16="http://schemas.microsoft.com/office/drawing/2014/main" id="{00E69942-37D5-4DC1-862C-E1505FB2B8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409"/>
          <a:stretch/>
        </p:blipFill>
        <p:spPr>
          <a:xfrm>
            <a:off x="20" y="10"/>
            <a:ext cx="12207220" cy="6857990"/>
          </a:xfrm>
          <a:prstGeom prst="rect">
            <a:avLst/>
          </a:prstGeom>
        </p:spPr>
      </p:pic>
      <p:sp>
        <p:nvSpPr>
          <p:cNvPr id="11" name="Rectangle 10">
            <a:extLst>
              <a:ext uri="{FF2B5EF4-FFF2-40B4-BE49-F238E27FC236}">
                <a16:creationId xmlns:a16="http://schemas.microsoft.com/office/drawing/2014/main" id="{5E698B96-C345-4CAB-9657-02BD17A19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BE62F4-99BF-4139-8B90-D78A8E104EDA}"/>
              </a:ext>
            </a:extLst>
          </p:cNvPr>
          <p:cNvSpPr>
            <a:spLocks noGrp="1"/>
          </p:cNvSpPr>
          <p:nvPr>
            <p:ph type="ctrTitle"/>
          </p:nvPr>
        </p:nvSpPr>
        <p:spPr>
          <a:xfrm>
            <a:off x="762000" y="762000"/>
            <a:ext cx="3810000" cy="3048000"/>
          </a:xfrm>
        </p:spPr>
        <p:txBody>
          <a:bodyPr>
            <a:normAutofit/>
          </a:bodyPr>
          <a:lstStyle/>
          <a:p>
            <a:pPr algn="l"/>
            <a:r>
              <a:rPr lang="en-US" sz="4400"/>
              <a:t>World Literature</a:t>
            </a:r>
          </a:p>
        </p:txBody>
      </p:sp>
      <p:sp>
        <p:nvSpPr>
          <p:cNvPr id="3" name="Subtitle 2">
            <a:extLst>
              <a:ext uri="{FF2B5EF4-FFF2-40B4-BE49-F238E27FC236}">
                <a16:creationId xmlns:a16="http://schemas.microsoft.com/office/drawing/2014/main" id="{93658C5C-A838-4705-AAD7-1A28B11A47C9}"/>
              </a:ext>
            </a:extLst>
          </p:cNvPr>
          <p:cNvSpPr>
            <a:spLocks noGrp="1"/>
          </p:cNvSpPr>
          <p:nvPr>
            <p:ph type="subTitle" idx="1"/>
          </p:nvPr>
        </p:nvSpPr>
        <p:spPr>
          <a:xfrm>
            <a:off x="761999" y="4083733"/>
            <a:ext cx="10857571" cy="1745626"/>
          </a:xfrm>
        </p:spPr>
        <p:txBody>
          <a:bodyPr>
            <a:normAutofit/>
          </a:bodyPr>
          <a:lstStyle/>
          <a:p>
            <a:pPr algn="l">
              <a:lnSpc>
                <a:spcPct val="115000"/>
              </a:lnSpc>
            </a:pPr>
            <a:r>
              <a:rPr lang="en-US" dirty="0"/>
              <a:t>How to Read Literature Like a Professor</a:t>
            </a:r>
          </a:p>
          <a:p>
            <a:pPr algn="l">
              <a:lnSpc>
                <a:spcPct val="115000"/>
              </a:lnSpc>
            </a:pPr>
            <a:r>
              <a:rPr lang="en-US" dirty="0"/>
              <a:t>Chapters 11-14. </a:t>
            </a:r>
          </a:p>
          <a:p>
            <a:pPr algn="l">
              <a:lnSpc>
                <a:spcPct val="115000"/>
              </a:lnSpc>
            </a:pPr>
            <a:r>
              <a:rPr lang="en-US" dirty="0"/>
              <a:t>NOTE: WHITE SLIDES ARE ASSIGNMENTS I AM GRADING</a:t>
            </a:r>
          </a:p>
        </p:txBody>
      </p:sp>
      <p:sp>
        <p:nvSpPr>
          <p:cNvPr id="13" name="Freeform: Shape 12">
            <a:extLst>
              <a:ext uri="{FF2B5EF4-FFF2-40B4-BE49-F238E27FC236}">
                <a16:creationId xmlns:a16="http://schemas.microsoft.com/office/drawing/2014/main" id="{A90EB1ED-CF74-44C2-853E-6177E160A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53162" y="-776838"/>
            <a:ext cx="762001"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prstClr val="white"/>
              </a:solidFill>
              <a:latin typeface="Avenir Next LT Pro" panose="020B0504020202020204" pitchFamily="34" charset="0"/>
            </a:endParaRPr>
          </a:p>
        </p:txBody>
      </p:sp>
      <p:grpSp>
        <p:nvGrpSpPr>
          <p:cNvPr id="15" name="Group 14">
            <a:extLst>
              <a:ext uri="{FF2B5EF4-FFF2-40B4-BE49-F238E27FC236}">
                <a16:creationId xmlns:a16="http://schemas.microsoft.com/office/drawing/2014/main" id="{57743230-5CA1-4096-8FEF-2A1530D8DDE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829359"/>
            <a:ext cx="4333874" cy="1028642"/>
            <a:chOff x="7153921" y="5829359"/>
            <a:chExt cx="5038078" cy="1028642"/>
          </a:xfrm>
        </p:grpSpPr>
        <p:sp>
          <p:nvSpPr>
            <p:cNvPr id="16" name="Freeform: Shape 15">
              <a:extLst>
                <a:ext uri="{FF2B5EF4-FFF2-40B4-BE49-F238E27FC236}">
                  <a16:creationId xmlns:a16="http://schemas.microsoft.com/office/drawing/2014/main" id="{CEAD3ABE-E984-4D7B-ADC3-7D4D38C970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63905" y="5913098"/>
              <a:ext cx="4228094" cy="944903"/>
            </a:xfrm>
            <a:custGeom>
              <a:avLst/>
              <a:gdLst>
                <a:gd name="connsiteX0" fmla="*/ 1673074 w 4228094"/>
                <a:gd name="connsiteY0" fmla="*/ 230 h 1137038"/>
                <a:gd name="connsiteX1" fmla="*/ 3676781 w 4228094"/>
                <a:gd name="connsiteY1" fmla="*/ 298555 h 1137038"/>
                <a:gd name="connsiteX2" fmla="*/ 4025527 w 4228094"/>
                <a:gd name="connsiteY2" fmla="*/ 425010 h 1137038"/>
                <a:gd name="connsiteX3" fmla="*/ 4228094 w 4228094"/>
                <a:gd name="connsiteY3" fmla="*/ 494088 h 1137038"/>
                <a:gd name="connsiteX4" fmla="*/ 4228094 w 4228094"/>
                <a:gd name="connsiteY4" fmla="*/ 1137038 h 1137038"/>
                <a:gd name="connsiteX5" fmla="*/ 0 w 4228094"/>
                <a:gd name="connsiteY5" fmla="*/ 1137038 h 1137038"/>
                <a:gd name="connsiteX6" fmla="*/ 18109 w 4228094"/>
                <a:gd name="connsiteY6" fmla="*/ 1068877 h 1137038"/>
                <a:gd name="connsiteX7" fmla="*/ 362264 w 4228094"/>
                <a:gd name="connsiteY7" fmla="*/ 366637 h 1137038"/>
                <a:gd name="connsiteX8" fmla="*/ 1386499 w 4228094"/>
                <a:gd name="connsiteY8" fmla="*/ 1522 h 1137038"/>
                <a:gd name="connsiteX9" fmla="*/ 1673074 w 4228094"/>
                <a:gd name="connsiteY9" fmla="*/ 230 h 1137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8094" h="1137038">
                  <a:moveTo>
                    <a:pt x="1673074" y="230"/>
                  </a:moveTo>
                  <a:cubicBezTo>
                    <a:pt x="2346512" y="4287"/>
                    <a:pt x="3048424" y="63583"/>
                    <a:pt x="3676781" y="298555"/>
                  </a:cubicBezTo>
                  <a:cubicBezTo>
                    <a:pt x="3793275" y="342114"/>
                    <a:pt x="3909477" y="384216"/>
                    <a:pt x="4025527" y="425010"/>
                  </a:cubicBezTo>
                  <a:lnTo>
                    <a:pt x="4228094" y="494088"/>
                  </a:lnTo>
                  <a:lnTo>
                    <a:pt x="4228094" y="1137038"/>
                  </a:lnTo>
                  <a:lnTo>
                    <a:pt x="0" y="1137038"/>
                  </a:lnTo>
                  <a:lnTo>
                    <a:pt x="18109" y="1068877"/>
                  </a:lnTo>
                  <a:cubicBezTo>
                    <a:pt x="95047" y="799139"/>
                    <a:pt x="194962" y="542008"/>
                    <a:pt x="362264" y="366637"/>
                  </a:cubicBezTo>
                  <a:cubicBezTo>
                    <a:pt x="622229" y="94062"/>
                    <a:pt x="1015836" y="6565"/>
                    <a:pt x="1386499" y="1522"/>
                  </a:cubicBezTo>
                  <a:cubicBezTo>
                    <a:pt x="1481245" y="198"/>
                    <a:pt x="1576869" y="-349"/>
                    <a:pt x="1673074" y="230"/>
                  </a:cubicBezTo>
                  <a:close/>
                </a:path>
              </a:pathLst>
            </a:cu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500">
                <a:solidFill>
                  <a:schemeClr val="bg1"/>
                </a:solidFill>
                <a:latin typeface="Avenir Next LT Pro" panose="020B0504020202020204" pitchFamily="34" charset="0"/>
              </a:endParaRPr>
            </a:p>
          </p:txBody>
        </p:sp>
        <p:sp>
          <p:nvSpPr>
            <p:cNvPr id="17" name="Freeform: Shape 16">
              <a:extLst>
                <a:ext uri="{FF2B5EF4-FFF2-40B4-BE49-F238E27FC236}">
                  <a16:creationId xmlns:a16="http://schemas.microsoft.com/office/drawing/2014/main" id="{B18AFE34-D405-4581-A4CC-02072A132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53921" y="5829359"/>
              <a:ext cx="5038078" cy="1028642"/>
            </a:xfrm>
            <a:custGeom>
              <a:avLst/>
              <a:gdLst>
                <a:gd name="connsiteX0" fmla="*/ 1576991 w 5038078"/>
                <a:gd name="connsiteY0" fmla="*/ 210 h 1238015"/>
                <a:gd name="connsiteX1" fmla="*/ 3403320 w 5038078"/>
                <a:gd name="connsiteY1" fmla="*/ 272125 h 1238015"/>
                <a:gd name="connsiteX2" fmla="*/ 4672870 w 5038078"/>
                <a:gd name="connsiteY2" fmla="*/ 693604 h 1238015"/>
                <a:gd name="connsiteX3" fmla="*/ 5038078 w 5038078"/>
                <a:gd name="connsiteY3" fmla="*/ 795929 h 1238015"/>
                <a:gd name="connsiteX4" fmla="*/ 5038078 w 5038078"/>
                <a:gd name="connsiteY4" fmla="*/ 1238015 h 1238015"/>
                <a:gd name="connsiteX5" fmla="*/ 0 w 5038078"/>
                <a:gd name="connsiteY5" fmla="*/ 1238015 h 1238015"/>
                <a:gd name="connsiteX6" fmla="*/ 19230 w 5038078"/>
                <a:gd name="connsiteY6" fmla="*/ 1159819 h 1238015"/>
                <a:gd name="connsiteX7" fmla="*/ 382219 w 5038078"/>
                <a:gd name="connsiteY7" fmla="*/ 334180 h 1238015"/>
                <a:gd name="connsiteX8" fmla="*/ 1315784 w 5038078"/>
                <a:gd name="connsiteY8" fmla="*/ 1388 h 1238015"/>
                <a:gd name="connsiteX9" fmla="*/ 1576991 w 5038078"/>
                <a:gd name="connsiteY9" fmla="*/ 210 h 123801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129518"/>
                <a:gd name="connsiteY0" fmla="*/ 1237805 h 1329245"/>
                <a:gd name="connsiteX1" fmla="*/ 19230 w 5129518"/>
                <a:gd name="connsiteY1" fmla="*/ 1159609 h 1329245"/>
                <a:gd name="connsiteX2" fmla="*/ 382219 w 5129518"/>
                <a:gd name="connsiteY2" fmla="*/ 333970 h 1329245"/>
                <a:gd name="connsiteX3" fmla="*/ 1315784 w 5129518"/>
                <a:gd name="connsiteY3" fmla="*/ 1178 h 1329245"/>
                <a:gd name="connsiteX4" fmla="*/ 1576991 w 5129518"/>
                <a:gd name="connsiteY4" fmla="*/ 0 h 1329245"/>
                <a:gd name="connsiteX5" fmla="*/ 3403320 w 5129518"/>
                <a:gd name="connsiteY5" fmla="*/ 271915 h 1329245"/>
                <a:gd name="connsiteX6" fmla="*/ 4672870 w 5129518"/>
                <a:gd name="connsiteY6" fmla="*/ 693394 h 1329245"/>
                <a:gd name="connsiteX7" fmla="*/ 5038078 w 5129518"/>
                <a:gd name="connsiteY7" fmla="*/ 795719 h 1329245"/>
                <a:gd name="connsiteX8" fmla="*/ 5129518 w 5129518"/>
                <a:gd name="connsiteY8" fmla="*/ 1329245 h 1329245"/>
                <a:gd name="connsiteX0" fmla="*/ 0 w 5049689"/>
                <a:gd name="connsiteY0" fmla="*/ 1237805 h 1423588"/>
                <a:gd name="connsiteX1" fmla="*/ 19230 w 5049689"/>
                <a:gd name="connsiteY1" fmla="*/ 1159609 h 1423588"/>
                <a:gd name="connsiteX2" fmla="*/ 382219 w 5049689"/>
                <a:gd name="connsiteY2" fmla="*/ 333970 h 1423588"/>
                <a:gd name="connsiteX3" fmla="*/ 1315784 w 5049689"/>
                <a:gd name="connsiteY3" fmla="*/ 1178 h 1423588"/>
                <a:gd name="connsiteX4" fmla="*/ 1576991 w 5049689"/>
                <a:gd name="connsiteY4" fmla="*/ 0 h 1423588"/>
                <a:gd name="connsiteX5" fmla="*/ 3403320 w 5049689"/>
                <a:gd name="connsiteY5" fmla="*/ 271915 h 1423588"/>
                <a:gd name="connsiteX6" fmla="*/ 4672870 w 5049689"/>
                <a:gd name="connsiteY6" fmla="*/ 693394 h 1423588"/>
                <a:gd name="connsiteX7" fmla="*/ 5038078 w 5049689"/>
                <a:gd name="connsiteY7" fmla="*/ 795719 h 1423588"/>
                <a:gd name="connsiteX8" fmla="*/ 5049689 w 5049689"/>
                <a:gd name="connsiteY8" fmla="*/ 1423588 h 1423588"/>
                <a:gd name="connsiteX0" fmla="*/ 0 w 5038078"/>
                <a:gd name="connsiteY0" fmla="*/ 1237805 h 1237805"/>
                <a:gd name="connsiteX1" fmla="*/ 19230 w 5038078"/>
                <a:gd name="connsiteY1" fmla="*/ 1159609 h 1237805"/>
                <a:gd name="connsiteX2" fmla="*/ 382219 w 5038078"/>
                <a:gd name="connsiteY2" fmla="*/ 333970 h 1237805"/>
                <a:gd name="connsiteX3" fmla="*/ 1315784 w 5038078"/>
                <a:gd name="connsiteY3" fmla="*/ 1178 h 1237805"/>
                <a:gd name="connsiteX4" fmla="*/ 1576991 w 5038078"/>
                <a:gd name="connsiteY4" fmla="*/ 0 h 1237805"/>
                <a:gd name="connsiteX5" fmla="*/ 3403320 w 5038078"/>
                <a:gd name="connsiteY5" fmla="*/ 271915 h 1237805"/>
                <a:gd name="connsiteX6" fmla="*/ 4672870 w 5038078"/>
                <a:gd name="connsiteY6" fmla="*/ 693394 h 1237805"/>
                <a:gd name="connsiteX7" fmla="*/ 5038078 w 5038078"/>
                <a:gd name="connsiteY7" fmla="*/ 795719 h 1237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8078" h="1237805">
                  <a:moveTo>
                    <a:pt x="0" y="1237805"/>
                  </a:moveTo>
                  <a:lnTo>
                    <a:pt x="19230" y="1159609"/>
                  </a:lnTo>
                  <a:cubicBezTo>
                    <a:pt x="96961" y="850027"/>
                    <a:pt x="191605" y="533778"/>
                    <a:pt x="382219" y="333970"/>
                  </a:cubicBezTo>
                  <a:cubicBezTo>
                    <a:pt x="619171" y="85526"/>
                    <a:pt x="977934" y="5774"/>
                    <a:pt x="1315784" y="1178"/>
                  </a:cubicBezTo>
                  <a:lnTo>
                    <a:pt x="1576991" y="0"/>
                  </a:lnTo>
                  <a:cubicBezTo>
                    <a:pt x="2190813" y="3698"/>
                    <a:pt x="2830589" y="57744"/>
                    <a:pt x="3403320" y="271915"/>
                  </a:cubicBezTo>
                  <a:cubicBezTo>
                    <a:pt x="3828046" y="430728"/>
                    <a:pt x="4248519" y="568281"/>
                    <a:pt x="4672870" y="693394"/>
                  </a:cubicBezTo>
                  <a:lnTo>
                    <a:pt x="5038078" y="795719"/>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pSp>
    </p:spTree>
    <p:extLst>
      <p:ext uri="{BB962C8B-B14F-4D97-AF65-F5344CB8AC3E}">
        <p14:creationId xmlns:p14="http://schemas.microsoft.com/office/powerpoint/2010/main" val="75645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F350-6C59-4479-AD82-8964AB9A2AAA}"/>
              </a:ext>
            </a:extLst>
          </p:cNvPr>
          <p:cNvSpPr>
            <a:spLocks noGrp="1"/>
          </p:cNvSpPr>
          <p:nvPr>
            <p:ph type="title"/>
          </p:nvPr>
        </p:nvSpPr>
        <p:spPr/>
        <p:txBody>
          <a:bodyPr/>
          <a:lstStyle/>
          <a:p>
            <a:r>
              <a:rPr lang="en-US" dirty="0"/>
              <a:t>But why? </a:t>
            </a:r>
          </a:p>
        </p:txBody>
      </p:sp>
      <p:sp>
        <p:nvSpPr>
          <p:cNvPr id="3" name="Content Placeholder 2">
            <a:extLst>
              <a:ext uri="{FF2B5EF4-FFF2-40B4-BE49-F238E27FC236}">
                <a16:creationId xmlns:a16="http://schemas.microsoft.com/office/drawing/2014/main" id="{79916E61-621A-41AF-8CF1-39F06E726626}"/>
              </a:ext>
            </a:extLst>
          </p:cNvPr>
          <p:cNvSpPr>
            <a:spLocks noGrp="1"/>
          </p:cNvSpPr>
          <p:nvPr>
            <p:ph idx="1"/>
          </p:nvPr>
        </p:nvSpPr>
        <p:spPr/>
        <p:txBody>
          <a:bodyPr>
            <a:normAutofit lnSpcReduction="10000"/>
          </a:bodyPr>
          <a:lstStyle/>
          <a:p>
            <a:r>
              <a:rPr lang="en-US" dirty="0"/>
              <a:t>“writers kill off characters for the same set of reasons—make action happen, cause plot complications, end plot complications, put other characters under stress.”</a:t>
            </a:r>
          </a:p>
          <a:p>
            <a:r>
              <a:rPr lang="en-US" dirty="0"/>
              <a:t>“It’s nearly impossible to generalize about the meanings of violence, except that there are typically more than one, and its range of possibilities is far larger than with something like rain or snow.”</a:t>
            </a:r>
          </a:p>
        </p:txBody>
      </p:sp>
    </p:spTree>
    <p:extLst>
      <p:ext uri="{BB962C8B-B14F-4D97-AF65-F5344CB8AC3E}">
        <p14:creationId xmlns:p14="http://schemas.microsoft.com/office/powerpoint/2010/main" val="2753747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4F92-8D18-468D-B95D-ADD0566EC2EE}"/>
              </a:ext>
            </a:extLst>
          </p:cNvPr>
          <p:cNvSpPr>
            <a:spLocks noGrp="1"/>
          </p:cNvSpPr>
          <p:nvPr>
            <p:ph type="title"/>
          </p:nvPr>
        </p:nvSpPr>
        <p:spPr/>
        <p:txBody>
          <a:bodyPr/>
          <a:lstStyle/>
          <a:p>
            <a:r>
              <a:rPr lang="en-US" dirty="0"/>
              <a:t>Questions to ask</a:t>
            </a:r>
          </a:p>
        </p:txBody>
      </p:sp>
      <p:sp>
        <p:nvSpPr>
          <p:cNvPr id="3" name="Content Placeholder 2">
            <a:extLst>
              <a:ext uri="{FF2B5EF4-FFF2-40B4-BE49-F238E27FC236}">
                <a16:creationId xmlns:a16="http://schemas.microsoft.com/office/drawing/2014/main" id="{8DF3845D-8876-4181-9C0E-F5742F575723}"/>
              </a:ext>
            </a:extLst>
          </p:cNvPr>
          <p:cNvSpPr>
            <a:spLocks noGrp="1"/>
          </p:cNvSpPr>
          <p:nvPr>
            <p:ph idx="1"/>
          </p:nvPr>
        </p:nvSpPr>
        <p:spPr/>
        <p:txBody>
          <a:bodyPr>
            <a:normAutofit fontScale="92500"/>
          </a:bodyPr>
          <a:lstStyle/>
          <a:p>
            <a:pPr marL="0" indent="0">
              <a:buNone/>
            </a:pPr>
            <a:r>
              <a:rPr lang="en-US" dirty="0"/>
              <a:t>“What does this type of misfortune represent thematically? What famous or mythic death does this one resemble? Why this sort of violence and not some other? The answers may have to do with psychological dilemmas, with spiritual crises, with historical or social or political concerns. Almost never, though, are they cut-and-paste, but they do exist, and if you put your mind to it, you can usually come up with some possibilities. Violence is everywhere in literature. “</a:t>
            </a:r>
          </a:p>
        </p:txBody>
      </p:sp>
    </p:spTree>
    <p:extLst>
      <p:ext uri="{BB962C8B-B14F-4D97-AF65-F5344CB8AC3E}">
        <p14:creationId xmlns:p14="http://schemas.microsoft.com/office/powerpoint/2010/main" val="3271221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FE0B9-F975-4FCF-BA3A-BFE1FDF2DA94}"/>
              </a:ext>
            </a:extLst>
          </p:cNvPr>
          <p:cNvSpPr>
            <a:spLocks noGrp="1"/>
          </p:cNvSpPr>
          <p:nvPr>
            <p:ph type="title"/>
          </p:nvPr>
        </p:nvSpPr>
        <p:spPr/>
        <p:txBody>
          <a:bodyPr/>
          <a:lstStyle/>
          <a:p>
            <a:r>
              <a:rPr lang="en-US" dirty="0"/>
              <a:t>Here’s a summary video</a:t>
            </a:r>
          </a:p>
        </p:txBody>
      </p:sp>
      <p:sp>
        <p:nvSpPr>
          <p:cNvPr id="3" name="Content Placeholder 2">
            <a:extLst>
              <a:ext uri="{FF2B5EF4-FFF2-40B4-BE49-F238E27FC236}">
                <a16:creationId xmlns:a16="http://schemas.microsoft.com/office/drawing/2014/main" id="{314ED58E-3705-41C2-8CE2-A60573C9A408}"/>
              </a:ext>
            </a:extLst>
          </p:cNvPr>
          <p:cNvSpPr>
            <a:spLocks noGrp="1"/>
          </p:cNvSpPr>
          <p:nvPr>
            <p:ph idx="1"/>
          </p:nvPr>
        </p:nvSpPr>
        <p:spPr/>
        <p:txBody>
          <a:bodyPr/>
          <a:lstStyle/>
          <a:p>
            <a:r>
              <a:rPr lang="en-US" dirty="0">
                <a:hlinkClick r:id="rId2"/>
              </a:rPr>
              <a:t>CHAPTER 11 HTRLLAP! - YouTube</a:t>
            </a:r>
            <a:endParaRPr lang="en-US" dirty="0"/>
          </a:p>
        </p:txBody>
      </p:sp>
    </p:spTree>
    <p:extLst>
      <p:ext uri="{BB962C8B-B14F-4D97-AF65-F5344CB8AC3E}">
        <p14:creationId xmlns:p14="http://schemas.microsoft.com/office/powerpoint/2010/main" val="2675327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82BEE-4151-42E4-B7E1-9A7E0994123E}"/>
              </a:ext>
            </a:extLst>
          </p:cNvPr>
          <p:cNvSpPr>
            <a:spLocks noGrp="1"/>
          </p:cNvSpPr>
          <p:nvPr>
            <p:ph type="title"/>
          </p:nvPr>
        </p:nvSpPr>
        <p:spPr/>
        <p:txBody>
          <a:bodyPr/>
          <a:lstStyle/>
          <a:p>
            <a:r>
              <a:rPr lang="en-US" dirty="0"/>
              <a:t>Think about “The Lottery” </a:t>
            </a:r>
          </a:p>
        </p:txBody>
      </p:sp>
      <p:sp>
        <p:nvSpPr>
          <p:cNvPr id="3" name="Content Placeholder 2">
            <a:extLst>
              <a:ext uri="{FF2B5EF4-FFF2-40B4-BE49-F238E27FC236}">
                <a16:creationId xmlns:a16="http://schemas.microsoft.com/office/drawing/2014/main" id="{42BD83D8-18C4-42CC-854A-A04F5A031F5C}"/>
              </a:ext>
            </a:extLst>
          </p:cNvPr>
          <p:cNvSpPr>
            <a:spLocks noGrp="1"/>
          </p:cNvSpPr>
          <p:nvPr>
            <p:ph idx="1"/>
          </p:nvPr>
        </p:nvSpPr>
        <p:spPr/>
        <p:txBody>
          <a:bodyPr/>
          <a:lstStyle/>
          <a:p>
            <a:r>
              <a:rPr lang="en-US" dirty="0"/>
              <a:t>Last semester, we read a short story in which there is a “Lottery” and the “winner” is stoned to death. What is the meaning of this violence? </a:t>
            </a:r>
          </a:p>
          <a:p>
            <a:r>
              <a:rPr lang="en-US" dirty="0"/>
              <a:t>Was the purpose psychological? Spiritual? Did it communicate a historical concern? A social concern? A political concern? </a:t>
            </a:r>
          </a:p>
        </p:txBody>
      </p:sp>
    </p:spTree>
    <p:extLst>
      <p:ext uri="{BB962C8B-B14F-4D97-AF65-F5344CB8AC3E}">
        <p14:creationId xmlns:p14="http://schemas.microsoft.com/office/powerpoint/2010/main" val="1070960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385F-5835-4C9F-925F-FEBCF1777FEA}"/>
              </a:ext>
            </a:extLst>
          </p:cNvPr>
          <p:cNvSpPr>
            <a:spLocks noGrp="1"/>
          </p:cNvSpPr>
          <p:nvPr>
            <p:ph type="title"/>
          </p:nvPr>
        </p:nvSpPr>
        <p:spPr>
          <a:xfrm>
            <a:off x="762000" y="226742"/>
            <a:ext cx="10668000" cy="1524000"/>
          </a:xfrm>
        </p:spPr>
        <p:txBody>
          <a:bodyPr/>
          <a:lstStyle/>
          <a:p>
            <a:r>
              <a:rPr lang="en-US" dirty="0"/>
              <a:t>It was a social concern</a:t>
            </a:r>
          </a:p>
        </p:txBody>
      </p:sp>
      <p:sp>
        <p:nvSpPr>
          <p:cNvPr id="3" name="Content Placeholder 2">
            <a:extLst>
              <a:ext uri="{FF2B5EF4-FFF2-40B4-BE49-F238E27FC236}">
                <a16:creationId xmlns:a16="http://schemas.microsoft.com/office/drawing/2014/main" id="{F87B22CD-CEC0-4E96-9A3F-D5913B2A1083}"/>
              </a:ext>
            </a:extLst>
          </p:cNvPr>
          <p:cNvSpPr>
            <a:spLocks noGrp="1"/>
          </p:cNvSpPr>
          <p:nvPr>
            <p:ph idx="1"/>
          </p:nvPr>
        </p:nvSpPr>
        <p:spPr>
          <a:xfrm>
            <a:off x="602166" y="1494264"/>
            <a:ext cx="10827834" cy="4609820"/>
          </a:xfrm>
        </p:spPr>
        <p:txBody>
          <a:bodyPr>
            <a:normAutofit fontScale="92500" lnSpcReduction="10000"/>
          </a:bodyPr>
          <a:lstStyle/>
          <a:p>
            <a:r>
              <a:rPr lang="en-US" dirty="0"/>
              <a:t>In “the Lottery,” The purpose of her death was definitely social. It was not political, because it was not enforced by a government. It was not psychological because it was performed by the whole town instead of one crazy person. It wasn’t spiritual because there was no mention of religion at all. </a:t>
            </a:r>
          </a:p>
          <a:p>
            <a:r>
              <a:rPr lang="en-US" dirty="0"/>
              <a:t>Basically, it was to show that people should question their traditions and make sure there is reason in what they are doing in their society. We should not just blindly continue doing what we’ve always done just because “we’ve always done it.” </a:t>
            </a:r>
          </a:p>
        </p:txBody>
      </p:sp>
    </p:spTree>
    <p:extLst>
      <p:ext uri="{BB962C8B-B14F-4D97-AF65-F5344CB8AC3E}">
        <p14:creationId xmlns:p14="http://schemas.microsoft.com/office/powerpoint/2010/main" val="59673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2C18-8968-4F8F-AE79-8904EB82BD7C}"/>
              </a:ext>
            </a:extLst>
          </p:cNvPr>
          <p:cNvSpPr>
            <a:spLocks noGrp="1"/>
          </p:cNvSpPr>
          <p:nvPr>
            <p:ph type="title"/>
          </p:nvPr>
        </p:nvSpPr>
        <p:spPr/>
        <p:txBody>
          <a:bodyPr/>
          <a:lstStyle/>
          <a:p>
            <a:r>
              <a:rPr lang="en-US" dirty="0">
                <a:solidFill>
                  <a:schemeClr val="bg2"/>
                </a:solidFill>
              </a:rPr>
              <a:t>Monday assignment: </a:t>
            </a:r>
            <a:br>
              <a:rPr lang="en-US" dirty="0">
                <a:solidFill>
                  <a:schemeClr val="bg2"/>
                </a:solidFill>
              </a:rPr>
            </a:br>
            <a:r>
              <a:rPr lang="en-US" dirty="0">
                <a:solidFill>
                  <a:schemeClr val="bg2"/>
                </a:solidFill>
              </a:rPr>
              <a:t>Violence in Your Story</a:t>
            </a:r>
          </a:p>
        </p:txBody>
      </p:sp>
      <p:sp>
        <p:nvSpPr>
          <p:cNvPr id="3" name="Content Placeholder 2">
            <a:extLst>
              <a:ext uri="{FF2B5EF4-FFF2-40B4-BE49-F238E27FC236}">
                <a16:creationId xmlns:a16="http://schemas.microsoft.com/office/drawing/2014/main" id="{FF9065C6-E217-4781-9B5C-69A4BC119D29}"/>
              </a:ext>
            </a:extLst>
          </p:cNvPr>
          <p:cNvSpPr>
            <a:spLocks noGrp="1"/>
          </p:cNvSpPr>
          <p:nvPr>
            <p:ph idx="1"/>
          </p:nvPr>
        </p:nvSpPr>
        <p:spPr/>
        <p:txBody>
          <a:bodyPr/>
          <a:lstStyle/>
          <a:p>
            <a:r>
              <a:rPr lang="en-US" dirty="0">
                <a:solidFill>
                  <a:schemeClr val="bg2">
                    <a:alpha val="70000"/>
                  </a:schemeClr>
                </a:solidFill>
              </a:rPr>
              <a:t>What type of violence is in the story you are reading? (people mistreating each other)</a:t>
            </a:r>
          </a:p>
          <a:p>
            <a:r>
              <a:rPr lang="en-US" dirty="0">
                <a:solidFill>
                  <a:schemeClr val="bg2">
                    <a:alpha val="70000"/>
                  </a:schemeClr>
                </a:solidFill>
              </a:rPr>
              <a:t>What do you think is its purpose?</a:t>
            </a:r>
          </a:p>
          <a:p>
            <a:r>
              <a:rPr lang="en-US" dirty="0">
                <a:solidFill>
                  <a:schemeClr val="bg2">
                    <a:alpha val="70000"/>
                  </a:schemeClr>
                </a:solidFill>
              </a:rPr>
              <a:t>Write the answer in 4-5 sentences under the “Week 4” discussion board. </a:t>
            </a:r>
          </a:p>
          <a:p>
            <a:endParaRPr lang="en-US" dirty="0">
              <a:solidFill>
                <a:schemeClr val="bg2">
                  <a:alpha val="70000"/>
                </a:schemeClr>
              </a:solidFill>
            </a:endParaRPr>
          </a:p>
        </p:txBody>
      </p:sp>
    </p:spTree>
    <p:extLst>
      <p:ext uri="{BB962C8B-B14F-4D97-AF65-F5344CB8AC3E}">
        <p14:creationId xmlns:p14="http://schemas.microsoft.com/office/powerpoint/2010/main" val="4073832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F38B0-14B2-4EB3-B61A-517803AADDF7}"/>
              </a:ext>
            </a:extLst>
          </p:cNvPr>
          <p:cNvSpPr>
            <a:spLocks noGrp="1"/>
          </p:cNvSpPr>
          <p:nvPr>
            <p:ph type="title"/>
          </p:nvPr>
        </p:nvSpPr>
        <p:spPr/>
        <p:txBody>
          <a:bodyPr/>
          <a:lstStyle/>
          <a:p>
            <a:r>
              <a:rPr lang="en-US" dirty="0"/>
              <a:t>Chapter 12: Is that a Symbol? </a:t>
            </a:r>
          </a:p>
        </p:txBody>
      </p:sp>
      <p:sp>
        <p:nvSpPr>
          <p:cNvPr id="3" name="Content Placeholder 2">
            <a:extLst>
              <a:ext uri="{FF2B5EF4-FFF2-40B4-BE49-F238E27FC236}">
                <a16:creationId xmlns:a16="http://schemas.microsoft.com/office/drawing/2014/main" id="{F5BE76B1-98A9-4DCB-A2CD-84522EC17A47}"/>
              </a:ext>
            </a:extLst>
          </p:cNvPr>
          <p:cNvSpPr>
            <a:spLocks noGrp="1"/>
          </p:cNvSpPr>
          <p:nvPr>
            <p:ph idx="1"/>
          </p:nvPr>
        </p:nvSpPr>
        <p:spPr/>
        <p:txBody>
          <a:bodyPr>
            <a:normAutofit fontScale="92500" lnSpcReduction="10000"/>
          </a:bodyPr>
          <a:lstStyle/>
          <a:p>
            <a:r>
              <a:rPr lang="en-US" dirty="0"/>
              <a:t>The short answer: Yes. </a:t>
            </a:r>
          </a:p>
          <a:p>
            <a:r>
              <a:rPr lang="en-US" dirty="0"/>
              <a:t>Anything can be a symbol</a:t>
            </a:r>
          </a:p>
          <a:p>
            <a:r>
              <a:rPr lang="en-US" dirty="0"/>
              <a:t>The interpretation depends on the person reading the book</a:t>
            </a:r>
          </a:p>
          <a:p>
            <a:r>
              <a:rPr lang="en-US" dirty="0"/>
              <a:t>What do YOU think it means?  </a:t>
            </a:r>
          </a:p>
          <a:p>
            <a:r>
              <a:rPr lang="en-US" dirty="0"/>
              <a:t>There ARE some common symbols that you should know – but symbols with limited meanings are not really symbols, they are “allegories” </a:t>
            </a:r>
          </a:p>
        </p:txBody>
      </p:sp>
    </p:spTree>
    <p:extLst>
      <p:ext uri="{BB962C8B-B14F-4D97-AF65-F5344CB8AC3E}">
        <p14:creationId xmlns:p14="http://schemas.microsoft.com/office/powerpoint/2010/main" val="261994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0E8A-B33A-4730-BF3C-B1589CFDCFCF}"/>
              </a:ext>
            </a:extLst>
          </p:cNvPr>
          <p:cNvSpPr>
            <a:spLocks noGrp="1"/>
          </p:cNvSpPr>
          <p:nvPr>
            <p:ph type="title"/>
          </p:nvPr>
        </p:nvSpPr>
        <p:spPr/>
        <p:txBody>
          <a:bodyPr/>
          <a:lstStyle/>
          <a:p>
            <a:r>
              <a:rPr lang="en-US" dirty="0"/>
              <a:t>The Pilgrim’s Progress is an allegory</a:t>
            </a:r>
          </a:p>
        </p:txBody>
      </p:sp>
      <p:sp>
        <p:nvSpPr>
          <p:cNvPr id="3" name="Content Placeholder 2">
            <a:extLst>
              <a:ext uri="{FF2B5EF4-FFF2-40B4-BE49-F238E27FC236}">
                <a16:creationId xmlns:a16="http://schemas.microsoft.com/office/drawing/2014/main" id="{41A3C009-46C9-4032-BDDB-9BD908D8EC43}"/>
              </a:ext>
            </a:extLst>
          </p:cNvPr>
          <p:cNvSpPr>
            <a:spLocks noGrp="1"/>
          </p:cNvSpPr>
          <p:nvPr>
            <p:ph idx="1"/>
          </p:nvPr>
        </p:nvSpPr>
        <p:spPr>
          <a:xfrm>
            <a:off x="356839" y="1984917"/>
            <a:ext cx="11285033" cy="4527395"/>
          </a:xfrm>
        </p:spPr>
        <p:txBody>
          <a:bodyPr>
            <a:normAutofit fontScale="92500" lnSpcReduction="20000"/>
          </a:bodyPr>
          <a:lstStyle/>
          <a:p>
            <a:r>
              <a:rPr lang="en-US" dirty="0"/>
              <a:t>“Here’s how allegory works: things stand for other things on a one-for-one basis. Back in 1678, John Bunyan wrote an allegory called The Pilgrim’s Progress. In it, the main character, Christian, is trying to journey to the Celestial City, while along the way he encounters such distractions as the Slough of Despond, the Primrose Path, Vanity Fair, and the Valley of the Shadow of Death. Other characters have names like Faithful, Evangelist, and the Giant Despair. Their names indicate their qualities, and in the case of Despair, his size as well. Allegories have one mission to accomplish—convey a certain message, in this case, the quest of the devout Christian to reach heaven. “</a:t>
            </a:r>
          </a:p>
        </p:txBody>
      </p:sp>
    </p:spTree>
    <p:extLst>
      <p:ext uri="{BB962C8B-B14F-4D97-AF65-F5344CB8AC3E}">
        <p14:creationId xmlns:p14="http://schemas.microsoft.com/office/powerpoint/2010/main" val="3499338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E4098-DC87-4F16-98A0-53C1DC9233E2}"/>
              </a:ext>
            </a:extLst>
          </p:cNvPr>
          <p:cNvSpPr>
            <a:spLocks noGrp="1"/>
          </p:cNvSpPr>
          <p:nvPr>
            <p:ph type="title"/>
          </p:nvPr>
        </p:nvSpPr>
        <p:spPr/>
        <p:txBody>
          <a:bodyPr/>
          <a:lstStyle/>
          <a:p>
            <a:r>
              <a:rPr lang="en-US" dirty="0"/>
              <a:t>Here is a quick video	</a:t>
            </a:r>
          </a:p>
        </p:txBody>
      </p:sp>
      <p:sp>
        <p:nvSpPr>
          <p:cNvPr id="3" name="Content Placeholder 2">
            <a:extLst>
              <a:ext uri="{FF2B5EF4-FFF2-40B4-BE49-F238E27FC236}">
                <a16:creationId xmlns:a16="http://schemas.microsoft.com/office/drawing/2014/main" id="{31AD7331-F237-4ADE-9D2A-CE9E0FABF8EB}"/>
              </a:ext>
            </a:extLst>
          </p:cNvPr>
          <p:cNvSpPr>
            <a:spLocks noGrp="1"/>
          </p:cNvSpPr>
          <p:nvPr>
            <p:ph idx="1"/>
          </p:nvPr>
        </p:nvSpPr>
        <p:spPr/>
        <p:txBody>
          <a:bodyPr/>
          <a:lstStyle/>
          <a:p>
            <a:r>
              <a:rPr lang="en-US" dirty="0">
                <a:hlinkClick r:id="rId2"/>
              </a:rPr>
              <a:t>Symbolism vs Allegory - YouTube</a:t>
            </a:r>
            <a:endParaRPr lang="en-US" dirty="0"/>
          </a:p>
        </p:txBody>
      </p:sp>
    </p:spTree>
    <p:extLst>
      <p:ext uri="{BB962C8B-B14F-4D97-AF65-F5344CB8AC3E}">
        <p14:creationId xmlns:p14="http://schemas.microsoft.com/office/powerpoint/2010/main" val="1765747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FD32-455F-4430-8F9D-5BBEC40F152F}"/>
              </a:ext>
            </a:extLst>
          </p:cNvPr>
          <p:cNvSpPr>
            <a:spLocks noGrp="1"/>
          </p:cNvSpPr>
          <p:nvPr>
            <p:ph type="title"/>
          </p:nvPr>
        </p:nvSpPr>
        <p:spPr/>
        <p:txBody>
          <a:bodyPr/>
          <a:lstStyle/>
          <a:p>
            <a:r>
              <a:rPr lang="en-US" dirty="0"/>
              <a:t>Video review</a:t>
            </a:r>
          </a:p>
        </p:txBody>
      </p:sp>
      <p:sp>
        <p:nvSpPr>
          <p:cNvPr id="3" name="Content Placeholder 2">
            <a:extLst>
              <a:ext uri="{FF2B5EF4-FFF2-40B4-BE49-F238E27FC236}">
                <a16:creationId xmlns:a16="http://schemas.microsoft.com/office/drawing/2014/main" id="{28296801-FF9E-405D-8A2B-663349C7EB03}"/>
              </a:ext>
            </a:extLst>
          </p:cNvPr>
          <p:cNvSpPr>
            <a:spLocks noGrp="1"/>
          </p:cNvSpPr>
          <p:nvPr>
            <p:ph idx="1"/>
          </p:nvPr>
        </p:nvSpPr>
        <p:spPr/>
        <p:txBody>
          <a:bodyPr/>
          <a:lstStyle/>
          <a:p>
            <a:r>
              <a:rPr lang="en-US" dirty="0">
                <a:hlinkClick r:id="rId2"/>
              </a:rPr>
              <a:t>Ch 12: Symbols: How to read literature like a professor - YouTube</a:t>
            </a:r>
            <a:endParaRPr lang="en-US" dirty="0"/>
          </a:p>
        </p:txBody>
      </p:sp>
    </p:spTree>
    <p:extLst>
      <p:ext uri="{BB962C8B-B14F-4D97-AF65-F5344CB8AC3E}">
        <p14:creationId xmlns:p14="http://schemas.microsoft.com/office/powerpoint/2010/main" val="1348205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90B9-DF36-4A6B-8B1D-CD0253A3F407}"/>
              </a:ext>
            </a:extLst>
          </p:cNvPr>
          <p:cNvSpPr>
            <a:spLocks noGrp="1"/>
          </p:cNvSpPr>
          <p:nvPr>
            <p:ph type="title"/>
          </p:nvPr>
        </p:nvSpPr>
        <p:spPr/>
        <p:txBody>
          <a:bodyPr/>
          <a:lstStyle/>
          <a:p>
            <a:r>
              <a:rPr lang="en-US" dirty="0"/>
              <a:t>What is the purpose of this book?</a:t>
            </a:r>
          </a:p>
        </p:txBody>
      </p:sp>
      <p:sp>
        <p:nvSpPr>
          <p:cNvPr id="3" name="Content Placeholder 2">
            <a:extLst>
              <a:ext uri="{FF2B5EF4-FFF2-40B4-BE49-F238E27FC236}">
                <a16:creationId xmlns:a16="http://schemas.microsoft.com/office/drawing/2014/main" id="{0D12642A-D1F7-4C3B-969E-45E052329DDA}"/>
              </a:ext>
            </a:extLst>
          </p:cNvPr>
          <p:cNvSpPr>
            <a:spLocks noGrp="1"/>
          </p:cNvSpPr>
          <p:nvPr>
            <p:ph idx="1"/>
          </p:nvPr>
        </p:nvSpPr>
        <p:spPr/>
        <p:txBody>
          <a:bodyPr/>
          <a:lstStyle/>
          <a:p>
            <a:r>
              <a:rPr lang="en-US" dirty="0"/>
              <a:t>To show you that there is a deeper meaning to stories and movies than we think. </a:t>
            </a:r>
          </a:p>
          <a:p>
            <a:r>
              <a:rPr lang="en-US" dirty="0"/>
              <a:t>Items, weather, and behavior of characters may not mean what we think it means. </a:t>
            </a:r>
          </a:p>
        </p:txBody>
      </p:sp>
    </p:spTree>
    <p:extLst>
      <p:ext uri="{BB962C8B-B14F-4D97-AF65-F5344CB8AC3E}">
        <p14:creationId xmlns:p14="http://schemas.microsoft.com/office/powerpoint/2010/main" val="1914892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CEF5E-3B48-448C-A223-7A2914F56B6D}"/>
              </a:ext>
            </a:extLst>
          </p:cNvPr>
          <p:cNvSpPr>
            <a:spLocks noGrp="1"/>
          </p:cNvSpPr>
          <p:nvPr>
            <p:ph type="title"/>
          </p:nvPr>
        </p:nvSpPr>
        <p:spPr/>
        <p:txBody>
          <a:bodyPr/>
          <a:lstStyle/>
          <a:p>
            <a:r>
              <a:rPr lang="en-US" dirty="0">
                <a:solidFill>
                  <a:schemeClr val="bg2"/>
                </a:solidFill>
              </a:rPr>
              <a:t>Tuesday: Symbolism in your story</a:t>
            </a:r>
          </a:p>
        </p:txBody>
      </p:sp>
      <p:sp>
        <p:nvSpPr>
          <p:cNvPr id="3" name="Content Placeholder 2">
            <a:extLst>
              <a:ext uri="{FF2B5EF4-FFF2-40B4-BE49-F238E27FC236}">
                <a16:creationId xmlns:a16="http://schemas.microsoft.com/office/drawing/2014/main" id="{DAD2FF2D-3974-4F59-87F6-8651D04F9832}"/>
              </a:ext>
            </a:extLst>
          </p:cNvPr>
          <p:cNvSpPr>
            <a:spLocks noGrp="1"/>
          </p:cNvSpPr>
          <p:nvPr>
            <p:ph idx="1"/>
          </p:nvPr>
        </p:nvSpPr>
        <p:spPr>
          <a:xfrm>
            <a:off x="245327" y="1851102"/>
            <a:ext cx="11731083" cy="4728118"/>
          </a:xfrm>
        </p:spPr>
        <p:txBody>
          <a:bodyPr>
            <a:normAutofit/>
          </a:bodyPr>
          <a:lstStyle/>
          <a:p>
            <a:r>
              <a:rPr lang="en-US" dirty="0">
                <a:solidFill>
                  <a:schemeClr val="bg2">
                    <a:alpha val="70000"/>
                  </a:schemeClr>
                </a:solidFill>
              </a:rPr>
              <a:t>(Zach, Will, Ang, Jac) What symbolism do you notice in Sister Raven? Why is it about Ravens and not blue birds? What is the significance of Ravens to Native Americans? (or write about another apparent symbol of your choice)</a:t>
            </a:r>
          </a:p>
          <a:p>
            <a:r>
              <a:rPr lang="en-US" dirty="0">
                <a:solidFill>
                  <a:schemeClr val="bg2">
                    <a:alpha val="70000"/>
                  </a:schemeClr>
                </a:solidFill>
              </a:rPr>
              <a:t>(</a:t>
            </a:r>
            <a:r>
              <a:rPr lang="en-US" dirty="0" err="1">
                <a:solidFill>
                  <a:schemeClr val="bg2">
                    <a:alpha val="70000"/>
                  </a:schemeClr>
                </a:solidFill>
              </a:rPr>
              <a:t>Xav</a:t>
            </a:r>
            <a:r>
              <a:rPr lang="en-US" dirty="0">
                <a:solidFill>
                  <a:schemeClr val="bg2">
                    <a:alpha val="70000"/>
                  </a:schemeClr>
                </a:solidFill>
              </a:rPr>
              <a:t>, Alex) What symbolism do you notice in “The Alchemist.” Why is it called this? What is an alchemist? (or write about another apparent symbol of your choice) </a:t>
            </a:r>
          </a:p>
          <a:p>
            <a:r>
              <a:rPr lang="en-US" dirty="0">
                <a:solidFill>
                  <a:schemeClr val="bg2">
                    <a:alpha val="70000"/>
                  </a:schemeClr>
                </a:solidFill>
              </a:rPr>
              <a:t>Answer in a discussion post under Week 4 in 5-8 sentences. </a:t>
            </a:r>
          </a:p>
        </p:txBody>
      </p:sp>
    </p:spTree>
    <p:extLst>
      <p:ext uri="{BB962C8B-B14F-4D97-AF65-F5344CB8AC3E}">
        <p14:creationId xmlns:p14="http://schemas.microsoft.com/office/powerpoint/2010/main" val="2667990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CD5F-DC9B-4A48-A411-7F73DB2C9C37}"/>
              </a:ext>
            </a:extLst>
          </p:cNvPr>
          <p:cNvSpPr>
            <a:spLocks noGrp="1"/>
          </p:cNvSpPr>
          <p:nvPr>
            <p:ph type="title"/>
          </p:nvPr>
        </p:nvSpPr>
        <p:spPr/>
        <p:txBody>
          <a:bodyPr/>
          <a:lstStyle/>
          <a:p>
            <a:r>
              <a:rPr lang="en-US" dirty="0"/>
              <a:t>Chapter 13: It’s All Political</a:t>
            </a:r>
          </a:p>
        </p:txBody>
      </p:sp>
      <p:sp>
        <p:nvSpPr>
          <p:cNvPr id="3" name="Content Placeholder 2">
            <a:extLst>
              <a:ext uri="{FF2B5EF4-FFF2-40B4-BE49-F238E27FC236}">
                <a16:creationId xmlns:a16="http://schemas.microsoft.com/office/drawing/2014/main" id="{D55AFE5A-FB49-4AF0-B700-32FA5E9DD1E1}"/>
              </a:ext>
            </a:extLst>
          </p:cNvPr>
          <p:cNvSpPr>
            <a:spLocks noGrp="1"/>
          </p:cNvSpPr>
          <p:nvPr>
            <p:ph idx="1"/>
          </p:nvPr>
        </p:nvSpPr>
        <p:spPr/>
        <p:txBody>
          <a:bodyPr/>
          <a:lstStyle/>
          <a:p>
            <a:r>
              <a:rPr lang="en-US" dirty="0"/>
              <a:t>Think about the story “A Christmas Carol”. </a:t>
            </a:r>
          </a:p>
          <a:p>
            <a:r>
              <a:rPr lang="en-US" dirty="0"/>
              <a:t>Do a Google search for “Why was A Christmas Carol written”? There is a succinct answer by Wikipedia on the Google Search page. </a:t>
            </a:r>
          </a:p>
          <a:p>
            <a:r>
              <a:rPr lang="en-US" dirty="0"/>
              <a:t>Discuss with your classmates on what you found. </a:t>
            </a:r>
          </a:p>
          <a:p>
            <a:pPr marL="0" indent="0">
              <a:buNone/>
            </a:pPr>
            <a:endParaRPr lang="en-US" dirty="0"/>
          </a:p>
        </p:txBody>
      </p:sp>
    </p:spTree>
    <p:extLst>
      <p:ext uri="{BB962C8B-B14F-4D97-AF65-F5344CB8AC3E}">
        <p14:creationId xmlns:p14="http://schemas.microsoft.com/office/powerpoint/2010/main" val="678208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396A-862D-4A9C-8FFD-E7D4E6F5D230}"/>
              </a:ext>
            </a:extLst>
          </p:cNvPr>
          <p:cNvSpPr>
            <a:spLocks noGrp="1"/>
          </p:cNvSpPr>
          <p:nvPr>
            <p:ph type="title"/>
          </p:nvPr>
        </p:nvSpPr>
        <p:spPr/>
        <p:txBody>
          <a:bodyPr/>
          <a:lstStyle/>
          <a:p>
            <a:r>
              <a:rPr lang="en-US" dirty="0"/>
              <a:t>Why WAS it written? </a:t>
            </a:r>
          </a:p>
        </p:txBody>
      </p:sp>
      <p:sp>
        <p:nvSpPr>
          <p:cNvPr id="3" name="Content Placeholder 2">
            <a:extLst>
              <a:ext uri="{FF2B5EF4-FFF2-40B4-BE49-F238E27FC236}">
                <a16:creationId xmlns:a16="http://schemas.microsoft.com/office/drawing/2014/main" id="{8316BFBA-AEA9-4BF4-82D8-20A73A6F87B7}"/>
              </a:ext>
            </a:extLst>
          </p:cNvPr>
          <p:cNvSpPr>
            <a:spLocks noGrp="1"/>
          </p:cNvSpPr>
          <p:nvPr>
            <p:ph idx="1"/>
          </p:nvPr>
        </p:nvSpPr>
        <p:spPr/>
        <p:txBody>
          <a:bodyPr/>
          <a:lstStyle/>
          <a:p>
            <a:r>
              <a:rPr lang="en-US" dirty="0"/>
              <a:t>It was political commentary on the plight of the poor</a:t>
            </a:r>
          </a:p>
          <a:p>
            <a:r>
              <a:rPr lang="en-US" dirty="0"/>
              <a:t>It was also social commentary on the rich (that they should give to the poor) </a:t>
            </a:r>
          </a:p>
          <a:p>
            <a:pPr marL="0" indent="0">
              <a:buNone/>
            </a:pPr>
            <a:endParaRPr lang="en-US" dirty="0"/>
          </a:p>
        </p:txBody>
      </p:sp>
    </p:spTree>
    <p:extLst>
      <p:ext uri="{BB962C8B-B14F-4D97-AF65-F5344CB8AC3E}">
        <p14:creationId xmlns:p14="http://schemas.microsoft.com/office/powerpoint/2010/main" val="133787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F3DCD1-D7E6-4062-B9FB-6652C4E0C057}"/>
              </a:ext>
            </a:extLst>
          </p:cNvPr>
          <p:cNvSpPr>
            <a:spLocks noGrp="1"/>
          </p:cNvSpPr>
          <p:nvPr>
            <p:ph idx="1"/>
          </p:nvPr>
        </p:nvSpPr>
        <p:spPr>
          <a:xfrm>
            <a:off x="762000" y="557561"/>
            <a:ext cx="10668000" cy="5709423"/>
          </a:xfrm>
        </p:spPr>
        <p:txBody>
          <a:bodyPr>
            <a:normAutofit fontScale="85000" lnSpcReduction="20000"/>
          </a:bodyPr>
          <a:lstStyle/>
          <a:p>
            <a:r>
              <a:rPr lang="en-US" dirty="0"/>
              <a:t>“When you read A Christmas Carol or see one of the umpteen versions of it onscreen, you can tell something is going on beyond the story. If nasty old Scrooge were one of a kind, just a single selfish, embittered man, if he were the only man in England who needed to learn this lesson, the tale would not resonate with us as it does. It’s not generally in the way of parables, which Carol is. No, Dickens picks Scrooge not because he’s unique but because there’s something of Scrooge in us and in society. We can have no doubt that the story is meant to change us and through us to change society. Dickens is a social critic, but he’s a sneaky one, remaining so consistently entertaining that we may not notice that a major point of his work is to critique social shortcomings. At the same time, you have to be almost willfully blind to read that story and see only Marley’s ghost, three spirits, and Tiny Tim, to fail to notice that the tale attacks one way of thinking about our social responsibility and valorizes another.”</a:t>
            </a:r>
          </a:p>
        </p:txBody>
      </p:sp>
    </p:spTree>
    <p:extLst>
      <p:ext uri="{BB962C8B-B14F-4D97-AF65-F5344CB8AC3E}">
        <p14:creationId xmlns:p14="http://schemas.microsoft.com/office/powerpoint/2010/main" val="1626171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05E2-DD64-426D-936B-D40A4108D247}"/>
              </a:ext>
            </a:extLst>
          </p:cNvPr>
          <p:cNvSpPr>
            <a:spLocks noGrp="1"/>
          </p:cNvSpPr>
          <p:nvPr>
            <p:ph type="title"/>
          </p:nvPr>
        </p:nvSpPr>
        <p:spPr/>
        <p:txBody>
          <a:bodyPr/>
          <a:lstStyle/>
          <a:p>
            <a:r>
              <a:rPr lang="en-US" dirty="0"/>
              <a:t>What is “good” political writing?</a:t>
            </a:r>
          </a:p>
        </p:txBody>
      </p:sp>
      <p:sp>
        <p:nvSpPr>
          <p:cNvPr id="3" name="Content Placeholder 2">
            <a:extLst>
              <a:ext uri="{FF2B5EF4-FFF2-40B4-BE49-F238E27FC236}">
                <a16:creationId xmlns:a16="http://schemas.microsoft.com/office/drawing/2014/main" id="{911C967B-AB8F-4F91-9920-A2127D32F6A3}"/>
              </a:ext>
            </a:extLst>
          </p:cNvPr>
          <p:cNvSpPr>
            <a:spLocks noGrp="1"/>
          </p:cNvSpPr>
          <p:nvPr>
            <p:ph idx="1"/>
          </p:nvPr>
        </p:nvSpPr>
        <p:spPr/>
        <p:txBody>
          <a:bodyPr/>
          <a:lstStyle/>
          <a:p>
            <a:r>
              <a:rPr lang="en-US" dirty="0"/>
              <a:t>“I love “political” writing. Writing that engages the realities of its world—that thinks about human problems, including those in the social and political realm, that addresses the rights of persons and the wrongs of those in power—can be not only interesting but hugely compelling.”</a:t>
            </a:r>
          </a:p>
          <a:p>
            <a:r>
              <a:rPr lang="en-US" dirty="0"/>
              <a:t>“Nearly all writing is political on some level.” </a:t>
            </a:r>
          </a:p>
        </p:txBody>
      </p:sp>
    </p:spTree>
    <p:extLst>
      <p:ext uri="{BB962C8B-B14F-4D97-AF65-F5344CB8AC3E}">
        <p14:creationId xmlns:p14="http://schemas.microsoft.com/office/powerpoint/2010/main" val="1613753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65D2B-1F9A-4506-87A6-8EC20694843D}"/>
              </a:ext>
            </a:extLst>
          </p:cNvPr>
          <p:cNvSpPr>
            <a:spLocks noGrp="1"/>
          </p:cNvSpPr>
          <p:nvPr>
            <p:ph type="title"/>
          </p:nvPr>
        </p:nvSpPr>
        <p:spPr/>
        <p:txBody>
          <a:bodyPr/>
          <a:lstStyle/>
          <a:p>
            <a:r>
              <a:rPr lang="en-US" dirty="0"/>
              <a:t>Edgar Allen Poe wrote about politics	</a:t>
            </a:r>
          </a:p>
        </p:txBody>
      </p:sp>
      <p:sp>
        <p:nvSpPr>
          <p:cNvPr id="3" name="Content Placeholder 2">
            <a:extLst>
              <a:ext uri="{FF2B5EF4-FFF2-40B4-BE49-F238E27FC236}">
                <a16:creationId xmlns:a16="http://schemas.microsoft.com/office/drawing/2014/main" id="{A289BDDC-561A-4AB9-BE98-E68DCDAE3A1E}"/>
              </a:ext>
            </a:extLst>
          </p:cNvPr>
          <p:cNvSpPr>
            <a:spLocks noGrp="1"/>
          </p:cNvSpPr>
          <p:nvPr>
            <p:ph idx="1"/>
          </p:nvPr>
        </p:nvSpPr>
        <p:spPr/>
        <p:txBody>
          <a:bodyPr>
            <a:normAutofit fontScale="85000" lnSpcReduction="20000"/>
          </a:bodyPr>
          <a:lstStyle/>
          <a:p>
            <a:r>
              <a:rPr lang="en-US" dirty="0"/>
              <a:t>“Or here’s someone whose stories you may not have thought of as inevitably political: Edgar Allan Poe. His tales “The Masque of the Red Death” (1842) and “The Fall of the House of Usher” (1839) both deal with a stratum of society most of us only get to read about: the nobility. In the former, the prince, in the midst of a terrible plague, gathers his friends and associates for a party, at which he locks them away from the afflicted (and poor) society outside the walls of the palace.”</a:t>
            </a:r>
          </a:p>
          <a:p>
            <a:r>
              <a:rPr lang="en-US" dirty="0"/>
              <a:t>Of course this doesn’t work, and they die anyway. They are not above society, but just like everyone else. </a:t>
            </a:r>
          </a:p>
        </p:txBody>
      </p:sp>
    </p:spTree>
    <p:extLst>
      <p:ext uri="{BB962C8B-B14F-4D97-AF65-F5344CB8AC3E}">
        <p14:creationId xmlns:p14="http://schemas.microsoft.com/office/powerpoint/2010/main" val="3176166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295DB-A556-4BE1-B991-3E39C8BB8C0A}"/>
              </a:ext>
            </a:extLst>
          </p:cNvPr>
          <p:cNvSpPr>
            <a:spLocks noGrp="1"/>
          </p:cNvSpPr>
          <p:nvPr>
            <p:ph type="title"/>
          </p:nvPr>
        </p:nvSpPr>
        <p:spPr/>
        <p:txBody>
          <a:bodyPr/>
          <a:lstStyle/>
          <a:p>
            <a:r>
              <a:rPr lang="en-US" dirty="0"/>
              <a:t>How is “The Hunger Games” political?</a:t>
            </a:r>
          </a:p>
        </p:txBody>
      </p:sp>
      <p:sp>
        <p:nvSpPr>
          <p:cNvPr id="3" name="Content Placeholder 2">
            <a:extLst>
              <a:ext uri="{FF2B5EF4-FFF2-40B4-BE49-F238E27FC236}">
                <a16:creationId xmlns:a16="http://schemas.microsoft.com/office/drawing/2014/main" id="{914AA119-C7FF-4154-B24E-08FBAB3A8592}"/>
              </a:ext>
            </a:extLst>
          </p:cNvPr>
          <p:cNvSpPr>
            <a:spLocks noGrp="1"/>
          </p:cNvSpPr>
          <p:nvPr>
            <p:ph idx="1"/>
          </p:nvPr>
        </p:nvSpPr>
        <p:spPr/>
        <p:txBody>
          <a:bodyPr/>
          <a:lstStyle/>
          <a:p>
            <a:r>
              <a:rPr lang="en-US" dirty="0"/>
              <a:t>What about it is political? Discuss? What does it tell us about government? </a:t>
            </a:r>
          </a:p>
        </p:txBody>
      </p:sp>
    </p:spTree>
    <p:extLst>
      <p:ext uri="{BB962C8B-B14F-4D97-AF65-F5344CB8AC3E}">
        <p14:creationId xmlns:p14="http://schemas.microsoft.com/office/powerpoint/2010/main" val="3862641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4B71F-7A39-4A0A-9E8C-31AD25D75BF4}"/>
              </a:ext>
            </a:extLst>
          </p:cNvPr>
          <p:cNvSpPr>
            <a:spLocks noGrp="1"/>
          </p:cNvSpPr>
          <p:nvPr>
            <p:ph type="title"/>
          </p:nvPr>
        </p:nvSpPr>
        <p:spPr>
          <a:solidFill>
            <a:schemeClr val="tx1"/>
          </a:solidFill>
        </p:spPr>
        <p:txBody>
          <a:bodyPr/>
          <a:lstStyle/>
          <a:p>
            <a:r>
              <a:rPr lang="en-US" dirty="0">
                <a:solidFill>
                  <a:schemeClr val="bg2"/>
                </a:solidFill>
              </a:rPr>
              <a:t>Wednesday: Your Assignment Today</a:t>
            </a:r>
          </a:p>
        </p:txBody>
      </p:sp>
      <p:sp>
        <p:nvSpPr>
          <p:cNvPr id="3" name="Content Placeholder 2">
            <a:extLst>
              <a:ext uri="{FF2B5EF4-FFF2-40B4-BE49-F238E27FC236}">
                <a16:creationId xmlns:a16="http://schemas.microsoft.com/office/drawing/2014/main" id="{B2610F22-A0C4-4342-B471-1FE4BA3F60D0}"/>
              </a:ext>
            </a:extLst>
          </p:cNvPr>
          <p:cNvSpPr>
            <a:spLocks noGrp="1"/>
          </p:cNvSpPr>
          <p:nvPr>
            <p:ph idx="1"/>
          </p:nvPr>
        </p:nvSpPr>
        <p:spPr>
          <a:solidFill>
            <a:schemeClr val="tx1"/>
          </a:solidFill>
        </p:spPr>
        <p:txBody>
          <a:bodyPr/>
          <a:lstStyle/>
          <a:p>
            <a:r>
              <a:rPr lang="en-US" dirty="0">
                <a:solidFill>
                  <a:schemeClr val="bg2">
                    <a:alpha val="70000"/>
                  </a:schemeClr>
                </a:solidFill>
              </a:rPr>
              <a:t>Comment on someone else’s Week 4 discussion post. </a:t>
            </a:r>
          </a:p>
          <a:p>
            <a:r>
              <a:rPr lang="en-US" dirty="0">
                <a:solidFill>
                  <a:schemeClr val="bg2">
                    <a:alpha val="70000"/>
                  </a:schemeClr>
                </a:solidFill>
              </a:rPr>
              <a:t>Your response should be thoughtful, in complete sentences, and at least 3-4 sentences. </a:t>
            </a:r>
          </a:p>
          <a:p>
            <a:endParaRPr lang="en-US" dirty="0">
              <a:solidFill>
                <a:schemeClr val="bg2">
                  <a:alpha val="70000"/>
                </a:schemeClr>
              </a:solidFill>
            </a:endParaRPr>
          </a:p>
          <a:p>
            <a:r>
              <a:rPr lang="en-US" dirty="0">
                <a:solidFill>
                  <a:schemeClr val="bg2">
                    <a:alpha val="70000"/>
                  </a:schemeClr>
                </a:solidFill>
              </a:rPr>
              <a:t>Don’t forget to do the reading assignment listed</a:t>
            </a:r>
          </a:p>
        </p:txBody>
      </p:sp>
    </p:spTree>
    <p:extLst>
      <p:ext uri="{BB962C8B-B14F-4D97-AF65-F5344CB8AC3E}">
        <p14:creationId xmlns:p14="http://schemas.microsoft.com/office/powerpoint/2010/main" val="74049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BEF35-D52F-4709-9791-687B98F4A08F}"/>
              </a:ext>
            </a:extLst>
          </p:cNvPr>
          <p:cNvSpPr>
            <a:spLocks noGrp="1"/>
          </p:cNvSpPr>
          <p:nvPr>
            <p:ph type="title"/>
          </p:nvPr>
        </p:nvSpPr>
        <p:spPr/>
        <p:txBody>
          <a:bodyPr/>
          <a:lstStyle/>
          <a:p>
            <a:r>
              <a:rPr lang="en-US" dirty="0"/>
              <a:t>Chapter 14: Yes, she’s a Christ Figure too</a:t>
            </a:r>
          </a:p>
        </p:txBody>
      </p:sp>
      <p:sp>
        <p:nvSpPr>
          <p:cNvPr id="3" name="Content Placeholder 2">
            <a:extLst>
              <a:ext uri="{FF2B5EF4-FFF2-40B4-BE49-F238E27FC236}">
                <a16:creationId xmlns:a16="http://schemas.microsoft.com/office/drawing/2014/main" id="{D6E352FD-29FF-4231-8DB2-A2B64871D51E}"/>
              </a:ext>
            </a:extLst>
          </p:cNvPr>
          <p:cNvSpPr>
            <a:spLocks noGrp="1"/>
          </p:cNvSpPr>
          <p:nvPr>
            <p:ph idx="1"/>
          </p:nvPr>
        </p:nvSpPr>
        <p:spPr/>
        <p:txBody>
          <a:bodyPr/>
          <a:lstStyle/>
          <a:p>
            <a:r>
              <a:rPr lang="en-US" dirty="0"/>
              <a:t>What do you think of when you think of Christ? </a:t>
            </a:r>
          </a:p>
          <a:p>
            <a:pPr lvl="1"/>
            <a:r>
              <a:rPr lang="en-US" dirty="0"/>
              <a:t>Self-sacrificing</a:t>
            </a:r>
          </a:p>
          <a:p>
            <a:pPr lvl="1"/>
            <a:r>
              <a:rPr lang="en-US" dirty="0"/>
              <a:t>Perfect </a:t>
            </a:r>
          </a:p>
          <a:p>
            <a:pPr lvl="1"/>
            <a:r>
              <a:rPr lang="en-US" dirty="0"/>
              <a:t>Willing to give his life for others</a:t>
            </a:r>
          </a:p>
          <a:p>
            <a:pPr lvl="1"/>
            <a:r>
              <a:rPr lang="en-US" dirty="0"/>
              <a:t>Willing to spend time with sinners</a:t>
            </a:r>
          </a:p>
          <a:p>
            <a:pPr lvl="1"/>
            <a:r>
              <a:rPr lang="en-US" dirty="0"/>
              <a:t>Teacher</a:t>
            </a:r>
          </a:p>
          <a:p>
            <a:pPr lvl="1"/>
            <a:r>
              <a:rPr lang="en-US" dirty="0"/>
              <a:t>Wants to help people </a:t>
            </a:r>
          </a:p>
        </p:txBody>
      </p:sp>
    </p:spTree>
    <p:extLst>
      <p:ext uri="{BB962C8B-B14F-4D97-AF65-F5344CB8AC3E}">
        <p14:creationId xmlns:p14="http://schemas.microsoft.com/office/powerpoint/2010/main" val="2211064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32EF0C-2368-492C-8B9C-48BD847A9CEF}"/>
              </a:ext>
            </a:extLst>
          </p:cNvPr>
          <p:cNvSpPr>
            <a:spLocks noGrp="1"/>
          </p:cNvSpPr>
          <p:nvPr>
            <p:ph idx="1"/>
          </p:nvPr>
        </p:nvSpPr>
        <p:spPr>
          <a:xfrm>
            <a:off x="762000" y="423746"/>
            <a:ext cx="10668000" cy="6066264"/>
          </a:xfrm>
        </p:spPr>
        <p:txBody>
          <a:bodyPr>
            <a:normAutofit/>
          </a:bodyPr>
          <a:lstStyle/>
          <a:p>
            <a:r>
              <a:rPr lang="en-US" dirty="0"/>
              <a:t>“Colleges can no longer assume that everyone in class is a Christian, and if they do, it’s at their own risk. Still, no matter what your religious beliefs, to get the most out of your reading of European and American literatures, knowing something about the Old and New Testaments is essential. Similarly, if you undertake to read literature from an Islamic or a Buddhist or a Hindu culture, you’re going to need knowledge of other religious traditions. Culture is so influenced by its dominant religious systems that whether a writer sticks to the beliefs or not, the values and principles of those religions will inevitably inform the literary work.”</a:t>
            </a:r>
          </a:p>
        </p:txBody>
      </p:sp>
    </p:spTree>
    <p:extLst>
      <p:ext uri="{BB962C8B-B14F-4D97-AF65-F5344CB8AC3E}">
        <p14:creationId xmlns:p14="http://schemas.microsoft.com/office/powerpoint/2010/main" val="25723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5AEAA1F-D513-4A9F-80F9-0465F037176E}"/>
              </a:ext>
            </a:extLst>
          </p:cNvPr>
          <p:cNvPicPr>
            <a:picLocks noChangeAspect="1"/>
          </p:cNvPicPr>
          <p:nvPr/>
        </p:nvPicPr>
        <p:blipFill rotWithShape="1">
          <a:blip r:embed="rId2"/>
          <a:srcRect l="32252" r="5975" b="1"/>
          <a:stretch/>
        </p:blipFill>
        <p:spPr>
          <a:xfrm>
            <a:off x="2" y="10"/>
            <a:ext cx="5578823" cy="6028246"/>
          </a:xfrm>
          <a:custGeom>
            <a:avLst/>
            <a:gdLst/>
            <a:ahLst/>
            <a:cxnLst/>
            <a:rect l="l" t="t" r="r" b="b"/>
            <a:pathLst>
              <a:path w="5578823" h="6028256">
                <a:moveTo>
                  <a:pt x="0" y="0"/>
                </a:moveTo>
                <a:lnTo>
                  <a:pt x="3897606" y="0"/>
                </a:lnTo>
                <a:lnTo>
                  <a:pt x="4274232" y="360545"/>
                </a:lnTo>
                <a:cubicBezTo>
                  <a:pt x="4408856" y="488910"/>
                  <a:pt x="4542134" y="615181"/>
                  <a:pt x="4673934" y="738354"/>
                </a:cubicBezTo>
                <a:cubicBezTo>
                  <a:pt x="5042663" y="1082881"/>
                  <a:pt x="5282330" y="1428108"/>
                  <a:pt x="5421862" y="1773839"/>
                </a:cubicBezTo>
                <a:cubicBezTo>
                  <a:pt x="5631101" y="2292214"/>
                  <a:pt x="5614731" y="2811325"/>
                  <a:pt x="5469198" y="3329255"/>
                </a:cubicBezTo>
                <a:cubicBezTo>
                  <a:pt x="5323662" y="3847185"/>
                  <a:pt x="5048962" y="4363935"/>
                  <a:pt x="4741546" y="4877588"/>
                </a:cubicBezTo>
                <a:cubicBezTo>
                  <a:pt x="4027238" y="6071494"/>
                  <a:pt x="2764972" y="6102970"/>
                  <a:pt x="1325600" y="5980388"/>
                </a:cubicBezTo>
                <a:cubicBezTo>
                  <a:pt x="903947" y="5944442"/>
                  <a:pt x="499735" y="5907589"/>
                  <a:pt x="137593" y="5804042"/>
                </a:cubicBezTo>
                <a:lnTo>
                  <a:pt x="0" y="5760161"/>
                </a:lnTo>
                <a:close/>
              </a:path>
            </a:pathLst>
          </a:custGeom>
        </p:spPr>
      </p:pic>
      <p:sp>
        <p:nvSpPr>
          <p:cNvPr id="11" name="Freeform: Shape 10">
            <a:extLst>
              <a:ext uri="{FF2B5EF4-FFF2-40B4-BE49-F238E27FC236}">
                <a16:creationId xmlns:a16="http://schemas.microsoft.com/office/drawing/2014/main" id="{E633B38B-B87A-4288-A20F-0223A6C27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04117" cy="6096000"/>
          </a:xfrm>
          <a:custGeom>
            <a:avLst/>
            <a:gdLst>
              <a:gd name="connsiteX0" fmla="*/ 0 w 5704117"/>
              <a:gd name="connsiteY0" fmla="*/ 0 h 6096000"/>
              <a:gd name="connsiteX1" fmla="*/ 4562795 w 5704117"/>
              <a:gd name="connsiteY1" fmla="*/ 0 h 6096000"/>
              <a:gd name="connsiteX2" fmla="*/ 4721192 w 5704117"/>
              <a:gd name="connsiteY2" fmla="*/ 133595 h 6096000"/>
              <a:gd name="connsiteX3" fmla="*/ 5467522 w 5704117"/>
              <a:gd name="connsiteY3" fmla="*/ 1054328 h 6096000"/>
              <a:gd name="connsiteX4" fmla="*/ 5538873 w 5704117"/>
              <a:gd name="connsiteY4" fmla="*/ 2897564 h 6096000"/>
              <a:gd name="connsiteX5" fmla="*/ 4442050 w 5704117"/>
              <a:gd name="connsiteY5" fmla="*/ 4732407 h 6096000"/>
              <a:gd name="connsiteX6" fmla="*/ 93046 w 5704117"/>
              <a:gd name="connsiteY6" fmla="*/ 6082857 h 6096000"/>
              <a:gd name="connsiteX7" fmla="*/ 0 w 5704117"/>
              <a:gd name="connsiteY7" fmla="*/ 607845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 name="connsiteX7" fmla="*/ 91440 w 5704117"/>
              <a:gd name="connsiteY7" fmla="*/ 91440 h 6096000"/>
              <a:gd name="connsiteX0" fmla="*/ 4562795 w 5704117"/>
              <a:gd name="connsiteY0" fmla="*/ 0 h 6096000"/>
              <a:gd name="connsiteX1" fmla="*/ 4721192 w 5704117"/>
              <a:gd name="connsiteY1" fmla="*/ 133595 h 6096000"/>
              <a:gd name="connsiteX2" fmla="*/ 5467522 w 5704117"/>
              <a:gd name="connsiteY2" fmla="*/ 1054328 h 6096000"/>
              <a:gd name="connsiteX3" fmla="*/ 5538873 w 5704117"/>
              <a:gd name="connsiteY3" fmla="*/ 2897564 h 6096000"/>
              <a:gd name="connsiteX4" fmla="*/ 4442050 w 5704117"/>
              <a:gd name="connsiteY4" fmla="*/ 4732407 h 6096000"/>
              <a:gd name="connsiteX5" fmla="*/ 93046 w 5704117"/>
              <a:gd name="connsiteY5" fmla="*/ 6082857 h 6096000"/>
              <a:gd name="connsiteX6" fmla="*/ 0 w 5704117"/>
              <a:gd name="connsiteY6" fmla="*/ 607845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4117" h="6096000">
                <a:moveTo>
                  <a:pt x="4562795" y="0"/>
                </a:moveTo>
                <a:lnTo>
                  <a:pt x="4721192" y="133595"/>
                </a:lnTo>
                <a:cubicBezTo>
                  <a:pt x="5067135" y="440105"/>
                  <a:pt x="5309779" y="747048"/>
                  <a:pt x="5467522" y="1054328"/>
                </a:cubicBezTo>
                <a:cubicBezTo>
                  <a:pt x="5782917" y="1668625"/>
                  <a:pt x="5758242" y="2283795"/>
                  <a:pt x="5538873" y="2897564"/>
                </a:cubicBezTo>
                <a:cubicBezTo>
                  <a:pt x="5319500" y="3511334"/>
                  <a:pt x="4905433" y="4123706"/>
                  <a:pt x="4442050" y="4732407"/>
                </a:cubicBezTo>
                <a:cubicBezTo>
                  <a:pt x="3499930" y="5970384"/>
                  <a:pt x="1925433" y="6153690"/>
                  <a:pt x="93046" y="6082857"/>
                </a:cubicBezTo>
                <a:lnTo>
                  <a:pt x="0" y="6078450"/>
                </a:ln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Avenir Next LT Pro Light"/>
            </a:endParaRPr>
          </a:p>
        </p:txBody>
      </p:sp>
      <p:sp>
        <p:nvSpPr>
          <p:cNvPr id="3" name="Content Placeholder 2">
            <a:extLst>
              <a:ext uri="{FF2B5EF4-FFF2-40B4-BE49-F238E27FC236}">
                <a16:creationId xmlns:a16="http://schemas.microsoft.com/office/drawing/2014/main" id="{EF6D2264-61ED-4453-865E-2E386CA74CA0}"/>
              </a:ext>
            </a:extLst>
          </p:cNvPr>
          <p:cNvSpPr>
            <a:spLocks noGrp="1"/>
          </p:cNvSpPr>
          <p:nvPr>
            <p:ph idx="1"/>
          </p:nvPr>
        </p:nvSpPr>
        <p:spPr>
          <a:xfrm>
            <a:off x="6096000" y="2286000"/>
            <a:ext cx="5334000" cy="3810001"/>
          </a:xfrm>
        </p:spPr>
        <p:txBody>
          <a:bodyPr>
            <a:normAutofit/>
          </a:bodyPr>
          <a:lstStyle/>
          <a:p>
            <a:r>
              <a:rPr lang="en-US" sz="2200"/>
              <a:t>There is only one story, and all stories build off each other</a:t>
            </a:r>
          </a:p>
          <a:p>
            <a:r>
              <a:rPr lang="en-US" sz="2200"/>
              <a:t>The most common story is “the quest” where a hero must go on a journey to find an item, but ends up learning about themselves instead. </a:t>
            </a:r>
          </a:p>
          <a:p>
            <a:r>
              <a:rPr lang="en-US" sz="2200"/>
              <a:t>Authors often hide meaning in different types of symbols</a:t>
            </a:r>
          </a:p>
          <a:p>
            <a:endParaRPr lang="en-US" sz="2200"/>
          </a:p>
        </p:txBody>
      </p:sp>
      <p:sp>
        <p:nvSpPr>
          <p:cNvPr id="2" name="Title 1">
            <a:extLst>
              <a:ext uri="{FF2B5EF4-FFF2-40B4-BE49-F238E27FC236}">
                <a16:creationId xmlns:a16="http://schemas.microsoft.com/office/drawing/2014/main" id="{9FC7FF0F-AC0F-4393-B098-B4BE64E8B3A3}"/>
              </a:ext>
            </a:extLst>
          </p:cNvPr>
          <p:cNvSpPr>
            <a:spLocks noGrp="1"/>
          </p:cNvSpPr>
          <p:nvPr>
            <p:ph type="title"/>
          </p:nvPr>
        </p:nvSpPr>
        <p:spPr>
          <a:xfrm>
            <a:off x="6096000" y="762000"/>
            <a:ext cx="5334000" cy="1524000"/>
          </a:xfrm>
        </p:spPr>
        <p:txBody>
          <a:bodyPr>
            <a:normAutofit/>
          </a:bodyPr>
          <a:lstStyle/>
          <a:p>
            <a:r>
              <a:rPr lang="en-US" sz="3200"/>
              <a:t>What have we learned so far? </a:t>
            </a:r>
          </a:p>
        </p:txBody>
      </p:sp>
    </p:spTree>
    <p:extLst>
      <p:ext uri="{BB962C8B-B14F-4D97-AF65-F5344CB8AC3E}">
        <p14:creationId xmlns:p14="http://schemas.microsoft.com/office/powerpoint/2010/main" val="1291392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C141-77A4-429F-9AF2-37F7ED7DD8A9}"/>
              </a:ext>
            </a:extLst>
          </p:cNvPr>
          <p:cNvSpPr>
            <a:spLocks noGrp="1"/>
          </p:cNvSpPr>
          <p:nvPr>
            <p:ph type="title"/>
          </p:nvPr>
        </p:nvSpPr>
        <p:spPr/>
        <p:txBody>
          <a:bodyPr/>
          <a:lstStyle/>
          <a:p>
            <a:r>
              <a:rPr lang="en-US" dirty="0"/>
              <a:t>Your Character might be a Christ figure if: </a:t>
            </a:r>
          </a:p>
        </p:txBody>
      </p:sp>
      <p:sp>
        <p:nvSpPr>
          <p:cNvPr id="3" name="Content Placeholder 2">
            <a:extLst>
              <a:ext uri="{FF2B5EF4-FFF2-40B4-BE49-F238E27FC236}">
                <a16:creationId xmlns:a16="http://schemas.microsoft.com/office/drawing/2014/main" id="{7E9244DD-CA19-435B-8108-5AE7087C8133}"/>
              </a:ext>
            </a:extLst>
          </p:cNvPr>
          <p:cNvSpPr>
            <a:spLocks noGrp="1"/>
          </p:cNvSpPr>
          <p:nvPr>
            <p:ph idx="1"/>
          </p:nvPr>
        </p:nvSpPr>
        <p:spPr/>
        <p:txBody>
          <a:bodyPr>
            <a:normAutofit/>
          </a:bodyPr>
          <a:lstStyle/>
          <a:p>
            <a:r>
              <a:rPr lang="en-US" dirty="0"/>
              <a:t>(CHECK ANY THAT APPLY): __ thirty-three years old __ unmarried, preferably celibate __ wounded or marked in the hands, feet, or side (crown of thorns extra credit) __ sacrificing yourself in some way for others (your life is best, and your sacrifice doesn’t have to be willing) __ in some sort of wilderness, tempted there, accosted by the devil Oh, you get the point. Consult previous list.</a:t>
            </a:r>
          </a:p>
        </p:txBody>
      </p:sp>
    </p:spTree>
    <p:extLst>
      <p:ext uri="{BB962C8B-B14F-4D97-AF65-F5344CB8AC3E}">
        <p14:creationId xmlns:p14="http://schemas.microsoft.com/office/powerpoint/2010/main" val="1678125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EF439-3B8B-4849-9145-B74F777963D1}"/>
              </a:ext>
            </a:extLst>
          </p:cNvPr>
          <p:cNvSpPr>
            <a:spLocks noGrp="1"/>
          </p:cNvSpPr>
          <p:nvPr>
            <p:ph type="title"/>
          </p:nvPr>
        </p:nvSpPr>
        <p:spPr/>
        <p:txBody>
          <a:bodyPr/>
          <a:lstStyle/>
          <a:p>
            <a:r>
              <a:rPr lang="en-US" dirty="0"/>
              <a:t>However…</a:t>
            </a:r>
          </a:p>
        </p:txBody>
      </p:sp>
      <p:sp>
        <p:nvSpPr>
          <p:cNvPr id="3" name="Content Placeholder 2">
            <a:extLst>
              <a:ext uri="{FF2B5EF4-FFF2-40B4-BE49-F238E27FC236}">
                <a16:creationId xmlns:a16="http://schemas.microsoft.com/office/drawing/2014/main" id="{573C660F-3212-47A8-B2B1-40441CAD15D5}"/>
              </a:ext>
            </a:extLst>
          </p:cNvPr>
          <p:cNvSpPr>
            <a:spLocks noGrp="1"/>
          </p:cNvSpPr>
          <p:nvPr>
            <p:ph idx="1"/>
          </p:nvPr>
        </p:nvSpPr>
        <p:spPr/>
        <p:txBody>
          <a:bodyPr/>
          <a:lstStyle/>
          <a:p>
            <a:r>
              <a:rPr lang="en-US" dirty="0"/>
              <a:t>“No literary Christ figure can ever be as pure, as perfect, as divine as Jesus Christ. Here as elsewhere, one does well to remember that writing literature is an exercise of the imagination. And so is reading it. We have to bring our imaginations to bear on a story if we are to see all its possibilities; otherwise it’s just about somebody who did something.”</a:t>
            </a:r>
          </a:p>
        </p:txBody>
      </p:sp>
    </p:spTree>
    <p:extLst>
      <p:ext uri="{BB962C8B-B14F-4D97-AF65-F5344CB8AC3E}">
        <p14:creationId xmlns:p14="http://schemas.microsoft.com/office/powerpoint/2010/main" val="40014752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3AEC4-A30D-4CD2-8699-77BADA0B5B53}"/>
              </a:ext>
            </a:extLst>
          </p:cNvPr>
          <p:cNvSpPr>
            <a:spLocks noGrp="1"/>
          </p:cNvSpPr>
          <p:nvPr>
            <p:ph type="title"/>
          </p:nvPr>
        </p:nvSpPr>
        <p:spPr>
          <a:xfrm>
            <a:off x="761999" y="282498"/>
            <a:ext cx="10668000" cy="1524000"/>
          </a:xfrm>
        </p:spPr>
        <p:txBody>
          <a:bodyPr/>
          <a:lstStyle/>
          <a:p>
            <a:r>
              <a:rPr lang="en-US" dirty="0"/>
              <a:t>Find a Christ Figure</a:t>
            </a:r>
          </a:p>
        </p:txBody>
      </p:sp>
      <p:sp>
        <p:nvSpPr>
          <p:cNvPr id="3" name="Content Placeholder 2">
            <a:extLst>
              <a:ext uri="{FF2B5EF4-FFF2-40B4-BE49-F238E27FC236}">
                <a16:creationId xmlns:a16="http://schemas.microsoft.com/office/drawing/2014/main" id="{E13D91D6-422D-4CAE-BB46-4691B5E7212F}"/>
              </a:ext>
            </a:extLst>
          </p:cNvPr>
          <p:cNvSpPr>
            <a:spLocks noGrp="1"/>
          </p:cNvSpPr>
          <p:nvPr>
            <p:ph idx="1"/>
          </p:nvPr>
        </p:nvSpPr>
        <p:spPr>
          <a:xfrm>
            <a:off x="761999" y="1806498"/>
            <a:ext cx="10969083" cy="5051502"/>
          </a:xfrm>
        </p:spPr>
        <p:txBody>
          <a:bodyPr>
            <a:normAutofit/>
          </a:bodyPr>
          <a:lstStyle/>
          <a:p>
            <a:r>
              <a:rPr lang="en-US" dirty="0"/>
              <a:t>Think about movies and books. Have you met any characters that fit 5 or more Christ-like descriptors? How about Superman? </a:t>
            </a:r>
          </a:p>
          <a:p>
            <a:pPr lvl="1"/>
            <a:r>
              <a:rPr lang="en-US" dirty="0"/>
              <a:t>He’s in his 30’s, presumably</a:t>
            </a:r>
          </a:p>
          <a:p>
            <a:pPr lvl="1"/>
            <a:r>
              <a:rPr lang="en-US" dirty="0"/>
              <a:t>He sacrifices himself for others</a:t>
            </a:r>
          </a:p>
          <a:p>
            <a:pPr lvl="1"/>
            <a:r>
              <a:rPr lang="en-US" dirty="0"/>
              <a:t>He is relatively pure and doesn’t sign often (if at all) </a:t>
            </a:r>
          </a:p>
          <a:p>
            <a:pPr lvl="1"/>
            <a:r>
              <a:rPr lang="en-US" dirty="0"/>
              <a:t>He can’t die (Christ is resurrected) </a:t>
            </a:r>
          </a:p>
          <a:p>
            <a:pPr lvl="1"/>
            <a:r>
              <a:rPr lang="en-US" dirty="0"/>
              <a:t>God-Like </a:t>
            </a:r>
          </a:p>
          <a:p>
            <a:pPr lvl="1"/>
            <a:r>
              <a:rPr lang="en-US" dirty="0"/>
              <a:t>Check out this web site for more things to discuss: </a:t>
            </a:r>
            <a:r>
              <a:rPr lang="en-US" dirty="0">
                <a:hlinkClick r:id="rId2"/>
              </a:rPr>
              <a:t>Christ figures in pop culture | </a:t>
            </a:r>
            <a:r>
              <a:rPr lang="en-US" dirty="0" err="1">
                <a:hlinkClick r:id="rId2"/>
              </a:rPr>
              <a:t>Christaku</a:t>
            </a:r>
            <a:r>
              <a:rPr lang="en-US" dirty="0">
                <a:hlinkClick r:id="rId2"/>
              </a:rPr>
              <a:t> (wordpress.com)</a:t>
            </a:r>
            <a:r>
              <a:rPr lang="en-US" dirty="0"/>
              <a:t> </a:t>
            </a:r>
          </a:p>
          <a:p>
            <a:pPr lvl="1"/>
            <a:endParaRPr lang="en-US" dirty="0"/>
          </a:p>
        </p:txBody>
      </p:sp>
    </p:spTree>
    <p:extLst>
      <p:ext uri="{BB962C8B-B14F-4D97-AF65-F5344CB8AC3E}">
        <p14:creationId xmlns:p14="http://schemas.microsoft.com/office/powerpoint/2010/main" val="739034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A340E-4C99-41B0-B5A8-BD19F15D9541}"/>
              </a:ext>
            </a:extLst>
          </p:cNvPr>
          <p:cNvSpPr>
            <a:spLocks noGrp="1"/>
          </p:cNvSpPr>
          <p:nvPr>
            <p:ph type="title"/>
          </p:nvPr>
        </p:nvSpPr>
        <p:spPr/>
        <p:txBody>
          <a:bodyPr/>
          <a:lstStyle/>
          <a:p>
            <a:r>
              <a:rPr lang="en-US" dirty="0">
                <a:solidFill>
                  <a:schemeClr val="bg2"/>
                </a:solidFill>
              </a:rPr>
              <a:t>Thursday Assignment</a:t>
            </a:r>
          </a:p>
        </p:txBody>
      </p:sp>
      <p:sp>
        <p:nvSpPr>
          <p:cNvPr id="3" name="Content Placeholder 2">
            <a:extLst>
              <a:ext uri="{FF2B5EF4-FFF2-40B4-BE49-F238E27FC236}">
                <a16:creationId xmlns:a16="http://schemas.microsoft.com/office/drawing/2014/main" id="{6C08B691-C091-45A7-B5B5-FA4167D7E403}"/>
              </a:ext>
            </a:extLst>
          </p:cNvPr>
          <p:cNvSpPr>
            <a:spLocks noGrp="1"/>
          </p:cNvSpPr>
          <p:nvPr>
            <p:ph idx="1"/>
          </p:nvPr>
        </p:nvSpPr>
        <p:spPr/>
        <p:txBody>
          <a:bodyPr/>
          <a:lstStyle/>
          <a:p>
            <a:pPr marL="0" indent="0">
              <a:buNone/>
            </a:pPr>
            <a:r>
              <a:rPr lang="en-US" dirty="0">
                <a:solidFill>
                  <a:schemeClr val="bg2">
                    <a:alpha val="70000"/>
                  </a:schemeClr>
                </a:solidFill>
              </a:rPr>
              <a:t>Make sure you’ve done all your discussion posts (2 posts and one reply) </a:t>
            </a:r>
          </a:p>
          <a:p>
            <a:pPr marL="0" indent="0">
              <a:buNone/>
            </a:pPr>
            <a:r>
              <a:rPr lang="en-US" dirty="0">
                <a:solidFill>
                  <a:schemeClr val="bg2">
                    <a:alpha val="70000"/>
                  </a:schemeClr>
                </a:solidFill>
              </a:rPr>
              <a:t>Sister Raven: Make sure you’re done through Chapter 12</a:t>
            </a:r>
          </a:p>
          <a:p>
            <a:pPr marL="0" indent="0">
              <a:buNone/>
            </a:pPr>
            <a:r>
              <a:rPr lang="en-US" dirty="0">
                <a:solidFill>
                  <a:schemeClr val="bg2">
                    <a:alpha val="70000"/>
                  </a:schemeClr>
                </a:solidFill>
              </a:rPr>
              <a:t>Alchemist: Read that book. Must be done by next week. You’ll probably be done this week. </a:t>
            </a:r>
          </a:p>
          <a:p>
            <a:pPr marL="0" indent="0">
              <a:buNone/>
            </a:pPr>
            <a:r>
              <a:rPr lang="en-US" dirty="0">
                <a:solidFill>
                  <a:schemeClr val="bg2">
                    <a:alpha val="70000"/>
                  </a:schemeClr>
                </a:solidFill>
              </a:rPr>
              <a:t>Do this </a:t>
            </a:r>
            <a:r>
              <a:rPr lang="en-US" dirty="0" err="1">
                <a:solidFill>
                  <a:schemeClr val="bg2">
                    <a:alpha val="70000"/>
                  </a:schemeClr>
                </a:solidFill>
              </a:rPr>
              <a:t>kahoot</a:t>
            </a:r>
            <a:r>
              <a:rPr lang="en-US" dirty="0">
                <a:solidFill>
                  <a:schemeClr val="bg2">
                    <a:alpha val="70000"/>
                  </a:schemeClr>
                </a:solidFill>
              </a:rPr>
              <a:t> quiz: </a:t>
            </a:r>
          </a:p>
        </p:txBody>
      </p:sp>
    </p:spTree>
    <p:extLst>
      <p:ext uri="{BB962C8B-B14F-4D97-AF65-F5344CB8AC3E}">
        <p14:creationId xmlns:p14="http://schemas.microsoft.com/office/powerpoint/2010/main" val="422179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87A0FBA-CC04-4256-A8EB-BB3C543E9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24EE7-BFEB-49D0-B31B-B3E6555619E3}"/>
              </a:ext>
            </a:extLst>
          </p:cNvPr>
          <p:cNvSpPr>
            <a:spLocks noGrp="1"/>
          </p:cNvSpPr>
          <p:nvPr>
            <p:ph type="title"/>
          </p:nvPr>
        </p:nvSpPr>
        <p:spPr>
          <a:xfrm>
            <a:off x="718750" y="2286000"/>
            <a:ext cx="3048001" cy="2286000"/>
          </a:xfrm>
        </p:spPr>
        <p:txBody>
          <a:bodyPr anchor="ctr">
            <a:normAutofit/>
          </a:bodyPr>
          <a:lstStyle/>
          <a:p>
            <a:r>
              <a:rPr lang="en-US" sz="3200"/>
              <a:t>What kind of symbols? </a:t>
            </a:r>
          </a:p>
        </p:txBody>
      </p:sp>
      <p:sp>
        <p:nvSpPr>
          <p:cNvPr id="11" name="Freeform: Shape 10">
            <a:extLst>
              <a:ext uri="{FF2B5EF4-FFF2-40B4-BE49-F238E27FC236}">
                <a16:creationId xmlns:a16="http://schemas.microsoft.com/office/drawing/2014/main" id="{A044A62A-90F2-4512-B914-C85365792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10004" y="0"/>
            <a:ext cx="8381997" cy="6858000"/>
          </a:xfrm>
          <a:custGeom>
            <a:avLst/>
            <a:gdLst>
              <a:gd name="connsiteX0" fmla="*/ 5279869 w 8381997"/>
              <a:gd name="connsiteY0" fmla="*/ 0 h 6858000"/>
              <a:gd name="connsiteX1" fmla="*/ 0 w 8381997"/>
              <a:gd name="connsiteY1" fmla="*/ 0 h 6858000"/>
              <a:gd name="connsiteX2" fmla="*/ 0 w 8381997"/>
              <a:gd name="connsiteY2" fmla="*/ 6858000 h 6858000"/>
              <a:gd name="connsiteX3" fmla="*/ 6152194 w 8381997"/>
              <a:gd name="connsiteY3" fmla="*/ 6858000 h 6858000"/>
              <a:gd name="connsiteX4" fmla="*/ 6293621 w 8381997"/>
              <a:gd name="connsiteY4" fmla="*/ 6810834 h 6858000"/>
              <a:gd name="connsiteX5" fmla="*/ 7066295 w 8381997"/>
              <a:gd name="connsiteY5" fmla="*/ 6484032 h 6858000"/>
              <a:gd name="connsiteX6" fmla="*/ 8053802 w 8381997"/>
              <a:gd name="connsiteY6" fmla="*/ 3305682 h 6858000"/>
              <a:gd name="connsiteX7" fmla="*/ 5378348 w 8381997"/>
              <a:gd name="connsiteY7" fmla="*/ 4122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1997" h="6858000">
                <a:moveTo>
                  <a:pt x="5279869" y="0"/>
                </a:moveTo>
                <a:lnTo>
                  <a:pt x="0" y="0"/>
                </a:lnTo>
                <a:lnTo>
                  <a:pt x="0" y="6858000"/>
                </a:lnTo>
                <a:lnTo>
                  <a:pt x="6152194" y="6858000"/>
                </a:lnTo>
                <a:lnTo>
                  <a:pt x="6293621" y="6810834"/>
                </a:lnTo>
                <a:cubicBezTo>
                  <a:pt x="6564267" y="6715365"/>
                  <a:pt x="6823237" y="6607613"/>
                  <a:pt x="7066295" y="6484032"/>
                </a:cubicBezTo>
                <a:cubicBezTo>
                  <a:pt x="8799749" y="5602878"/>
                  <a:pt x="8460509" y="4509127"/>
                  <a:pt x="8053802" y="3305682"/>
                </a:cubicBezTo>
                <a:cubicBezTo>
                  <a:pt x="7598029" y="1957732"/>
                  <a:pt x="7002925" y="759665"/>
                  <a:pt x="5378348" y="41226"/>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1FD00E6D-9A34-4676-AD40-27FF958A5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29073" y="-37238"/>
            <a:ext cx="2953683" cy="6906954"/>
          </a:xfrm>
          <a:custGeom>
            <a:avLst/>
            <a:gdLst>
              <a:gd name="connsiteX0" fmla="*/ 0 w 4033589"/>
              <a:gd name="connsiteY0" fmla="*/ 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8" fmla="*/ 0 w 4033589"/>
              <a:gd name="connsiteY8" fmla="*/ 0 h 6858000"/>
              <a:gd name="connsiteX0" fmla="*/ 0 w 4033589"/>
              <a:gd name="connsiteY0" fmla="*/ 6858000 h 6858000"/>
              <a:gd name="connsiteX1" fmla="*/ 1878934 w 4033589"/>
              <a:gd name="connsiteY1" fmla="*/ 0 h 6858000"/>
              <a:gd name="connsiteX2" fmla="*/ 1882313 w 4033589"/>
              <a:gd name="connsiteY2" fmla="*/ 2021 h 6858000"/>
              <a:gd name="connsiteX3" fmla="*/ 3475371 w 4033589"/>
              <a:gd name="connsiteY3" fmla="*/ 1517967 h 6858000"/>
              <a:gd name="connsiteX4" fmla="*/ 3975977 w 4033589"/>
              <a:gd name="connsiteY4" fmla="*/ 4379386 h 6858000"/>
              <a:gd name="connsiteX5" fmla="*/ 3312864 w 4033589"/>
              <a:gd name="connsiteY5" fmla="*/ 6852362 h 6858000"/>
              <a:gd name="connsiteX6" fmla="*/ 3310593 w 4033589"/>
              <a:gd name="connsiteY6" fmla="*/ 6858000 h 6858000"/>
              <a:gd name="connsiteX7" fmla="*/ 0 w 4033589"/>
              <a:gd name="connsiteY7" fmla="*/ 6858000 h 685800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1787494 w 3942149"/>
              <a:gd name="connsiteY0" fmla="*/ 0 h 6949440"/>
              <a:gd name="connsiteX1" fmla="*/ 1790873 w 3942149"/>
              <a:gd name="connsiteY1" fmla="*/ 2021 h 6949440"/>
              <a:gd name="connsiteX2" fmla="*/ 3383931 w 3942149"/>
              <a:gd name="connsiteY2" fmla="*/ 1517967 h 6949440"/>
              <a:gd name="connsiteX3" fmla="*/ 3884537 w 3942149"/>
              <a:gd name="connsiteY3" fmla="*/ 4379386 h 6949440"/>
              <a:gd name="connsiteX4" fmla="*/ 3221424 w 3942149"/>
              <a:gd name="connsiteY4" fmla="*/ 6852362 h 6949440"/>
              <a:gd name="connsiteX5" fmla="*/ 3219153 w 3942149"/>
              <a:gd name="connsiteY5" fmla="*/ 6858000 h 6949440"/>
              <a:gd name="connsiteX6" fmla="*/ 0 w 3942149"/>
              <a:gd name="connsiteY6" fmla="*/ 6949440 h 6949440"/>
              <a:gd name="connsiteX0" fmla="*/ 0 w 2154655"/>
              <a:gd name="connsiteY0" fmla="*/ 0 h 6858000"/>
              <a:gd name="connsiteX1" fmla="*/ 3379 w 2154655"/>
              <a:gd name="connsiteY1" fmla="*/ 2021 h 6858000"/>
              <a:gd name="connsiteX2" fmla="*/ 1596437 w 2154655"/>
              <a:gd name="connsiteY2" fmla="*/ 1517967 h 6858000"/>
              <a:gd name="connsiteX3" fmla="*/ 2097043 w 2154655"/>
              <a:gd name="connsiteY3" fmla="*/ 4379386 h 6858000"/>
              <a:gd name="connsiteX4" fmla="*/ 1433930 w 2154655"/>
              <a:gd name="connsiteY4" fmla="*/ 6852362 h 6858000"/>
              <a:gd name="connsiteX5" fmla="*/ 1431659 w 2154655"/>
              <a:gd name="connsiteY5" fmla="*/ 6858000 h 6858000"/>
              <a:gd name="connsiteX0" fmla="*/ 0 w 2130652"/>
              <a:gd name="connsiteY0" fmla="*/ 0 h 6858000"/>
              <a:gd name="connsiteX1" fmla="*/ 3379 w 2130652"/>
              <a:gd name="connsiteY1" fmla="*/ 2021 h 6858000"/>
              <a:gd name="connsiteX2" fmla="*/ 1377334 w 2130652"/>
              <a:gd name="connsiteY2" fmla="*/ 1096120 h 6858000"/>
              <a:gd name="connsiteX3" fmla="*/ 2097043 w 2130652"/>
              <a:gd name="connsiteY3" fmla="*/ 4379386 h 6858000"/>
              <a:gd name="connsiteX4" fmla="*/ 1433930 w 2130652"/>
              <a:gd name="connsiteY4" fmla="*/ 6852362 h 6858000"/>
              <a:gd name="connsiteX5" fmla="*/ 1431659 w 2130652"/>
              <a:gd name="connsiteY5" fmla="*/ 6858000 h 6858000"/>
              <a:gd name="connsiteX0" fmla="*/ 0 w 2150238"/>
              <a:gd name="connsiteY0" fmla="*/ 0 h 6858000"/>
              <a:gd name="connsiteX1" fmla="*/ 3379 w 2150238"/>
              <a:gd name="connsiteY1" fmla="*/ 2021 h 6858000"/>
              <a:gd name="connsiteX2" fmla="*/ 1377334 w 2150238"/>
              <a:gd name="connsiteY2" fmla="*/ 1096120 h 6858000"/>
              <a:gd name="connsiteX3" fmla="*/ 2097043 w 2150238"/>
              <a:gd name="connsiteY3" fmla="*/ 4379386 h 6858000"/>
              <a:gd name="connsiteX4" fmla="*/ 1433930 w 2150238"/>
              <a:gd name="connsiteY4" fmla="*/ 6852362 h 6858000"/>
              <a:gd name="connsiteX5" fmla="*/ 1431659 w 2150238"/>
              <a:gd name="connsiteY5" fmla="*/ 6858000 h 6858000"/>
              <a:gd name="connsiteX0" fmla="*/ 0 w 2150238"/>
              <a:gd name="connsiteY0" fmla="*/ 0 h 6858000"/>
              <a:gd name="connsiteX1" fmla="*/ 1377334 w 2150238"/>
              <a:gd name="connsiteY1" fmla="*/ 1096120 h 6858000"/>
              <a:gd name="connsiteX2" fmla="*/ 2097043 w 2150238"/>
              <a:gd name="connsiteY2" fmla="*/ 4379386 h 6858000"/>
              <a:gd name="connsiteX3" fmla="*/ 1433930 w 2150238"/>
              <a:gd name="connsiteY3" fmla="*/ 6852362 h 6858000"/>
              <a:gd name="connsiteX4" fmla="*/ 1431659 w 2150238"/>
              <a:gd name="connsiteY4" fmla="*/ 6858000 h 6858000"/>
              <a:gd name="connsiteX0" fmla="*/ 0 w 772904"/>
              <a:gd name="connsiteY0" fmla="*/ 0 h 5761880"/>
              <a:gd name="connsiteX1" fmla="*/ 719709 w 772904"/>
              <a:gd name="connsiteY1" fmla="*/ 3283266 h 5761880"/>
              <a:gd name="connsiteX2" fmla="*/ 56596 w 772904"/>
              <a:gd name="connsiteY2" fmla="*/ 5756242 h 5761880"/>
              <a:gd name="connsiteX3" fmla="*/ 54325 w 772904"/>
              <a:gd name="connsiteY3" fmla="*/ 5761880 h 5761880"/>
              <a:gd name="connsiteX0" fmla="*/ 0 w 772904"/>
              <a:gd name="connsiteY0" fmla="*/ 0 h 5756242"/>
              <a:gd name="connsiteX1" fmla="*/ 719709 w 772904"/>
              <a:gd name="connsiteY1" fmla="*/ 3283266 h 5756242"/>
              <a:gd name="connsiteX2" fmla="*/ 56596 w 772904"/>
              <a:gd name="connsiteY2" fmla="*/ 5756242 h 5756242"/>
              <a:gd name="connsiteX3" fmla="*/ 238766 w 772904"/>
              <a:gd name="connsiteY3" fmla="*/ 5227362 h 5756242"/>
              <a:gd name="connsiteX0" fmla="*/ 0 w 772904"/>
              <a:gd name="connsiteY0" fmla="*/ 0 h 5756242"/>
              <a:gd name="connsiteX1" fmla="*/ 719709 w 772904"/>
              <a:gd name="connsiteY1" fmla="*/ 3283266 h 5756242"/>
              <a:gd name="connsiteX2" fmla="*/ 56596 w 772904"/>
              <a:gd name="connsiteY2" fmla="*/ 5756242 h 5756242"/>
              <a:gd name="connsiteX3" fmla="*/ 241259 w 772904"/>
              <a:gd name="connsiteY3" fmla="*/ 5307906 h 5756242"/>
              <a:gd name="connsiteX0" fmla="*/ 0 w 772904"/>
              <a:gd name="connsiteY0" fmla="*/ 0 h 6303721"/>
              <a:gd name="connsiteX1" fmla="*/ 719709 w 772904"/>
              <a:gd name="connsiteY1" fmla="*/ 3283266 h 6303721"/>
              <a:gd name="connsiteX2" fmla="*/ 56596 w 772904"/>
              <a:gd name="connsiteY2" fmla="*/ 5756242 h 6303721"/>
              <a:gd name="connsiteX3" fmla="*/ 316033 w 772904"/>
              <a:gd name="connsiteY3" fmla="*/ 6303721 h 6303721"/>
              <a:gd name="connsiteX0" fmla="*/ 0 w 772904"/>
              <a:gd name="connsiteY0" fmla="*/ 0 h 6303721"/>
              <a:gd name="connsiteX1" fmla="*/ 719709 w 772904"/>
              <a:gd name="connsiteY1" fmla="*/ 3283266 h 6303721"/>
              <a:gd name="connsiteX2" fmla="*/ 226083 w 772904"/>
              <a:gd name="connsiteY2" fmla="*/ 5265657 h 6303721"/>
              <a:gd name="connsiteX3" fmla="*/ 316033 w 772904"/>
              <a:gd name="connsiteY3" fmla="*/ 6303721 h 6303721"/>
              <a:gd name="connsiteX0" fmla="*/ 0 w 772904"/>
              <a:gd name="connsiteY0" fmla="*/ 0 h 6303721"/>
              <a:gd name="connsiteX1" fmla="*/ 719709 w 772904"/>
              <a:gd name="connsiteY1" fmla="*/ 3283266 h 6303721"/>
              <a:gd name="connsiteX2" fmla="*/ 226083 w 772904"/>
              <a:gd name="connsiteY2" fmla="*/ 5309590 h 6303721"/>
              <a:gd name="connsiteX3" fmla="*/ 316033 w 772904"/>
              <a:gd name="connsiteY3" fmla="*/ 6303721 h 6303721"/>
              <a:gd name="connsiteX0" fmla="*/ 0 w 772904"/>
              <a:gd name="connsiteY0" fmla="*/ 0 h 6303721"/>
              <a:gd name="connsiteX1" fmla="*/ 719709 w 772904"/>
              <a:gd name="connsiteY1" fmla="*/ 3283266 h 6303721"/>
              <a:gd name="connsiteX2" fmla="*/ 226083 w 772904"/>
              <a:gd name="connsiteY2" fmla="*/ 5309590 h 6303721"/>
              <a:gd name="connsiteX3" fmla="*/ 321018 w 772904"/>
              <a:gd name="connsiteY3" fmla="*/ 6303721 h 6303721"/>
              <a:gd name="connsiteX0" fmla="*/ 0 w 772904"/>
              <a:gd name="connsiteY0" fmla="*/ 0 h 5309590"/>
              <a:gd name="connsiteX1" fmla="*/ 719709 w 772904"/>
              <a:gd name="connsiteY1" fmla="*/ 3283266 h 5309590"/>
              <a:gd name="connsiteX2" fmla="*/ 226083 w 772904"/>
              <a:gd name="connsiteY2" fmla="*/ 5309590 h 5309590"/>
            </a:gdLst>
            <a:ahLst/>
            <a:cxnLst>
              <a:cxn ang="0">
                <a:pos x="connsiteX0" y="connsiteY0"/>
              </a:cxn>
              <a:cxn ang="0">
                <a:pos x="connsiteX1" y="connsiteY1"/>
              </a:cxn>
              <a:cxn ang="0">
                <a:pos x="connsiteX2" y="connsiteY2"/>
              </a:cxn>
            </a:cxnLst>
            <a:rect l="l" t="t" r="r" b="b"/>
            <a:pathLst>
              <a:path w="772904" h="5309590">
                <a:moveTo>
                  <a:pt x="0" y="0"/>
                </a:moveTo>
                <a:cubicBezTo>
                  <a:pt x="748253" y="904554"/>
                  <a:pt x="862505" y="2299632"/>
                  <a:pt x="719709" y="3283266"/>
                </a:cubicBezTo>
                <a:cubicBezTo>
                  <a:pt x="654961" y="3728238"/>
                  <a:pt x="604659" y="4326596"/>
                  <a:pt x="226083" y="5309590"/>
                </a:cubicBezTo>
              </a:path>
            </a:pathLst>
          </a:cu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Light"/>
            </a:endParaRPr>
          </a:p>
        </p:txBody>
      </p:sp>
      <p:graphicFrame>
        <p:nvGraphicFramePr>
          <p:cNvPr id="5" name="Content Placeholder 2">
            <a:extLst>
              <a:ext uri="{FF2B5EF4-FFF2-40B4-BE49-F238E27FC236}">
                <a16:creationId xmlns:a16="http://schemas.microsoft.com/office/drawing/2014/main" id="{4BFF777C-9E75-4179-8C6A-348E86E0952A}"/>
              </a:ext>
            </a:extLst>
          </p:cNvPr>
          <p:cNvGraphicFramePr>
            <a:graphicFrameLocks noGrp="1"/>
          </p:cNvGraphicFramePr>
          <p:nvPr>
            <p:ph idx="1"/>
            <p:extLst>
              <p:ext uri="{D42A27DB-BD31-4B8C-83A1-F6EECF244321}">
                <p14:modId xmlns:p14="http://schemas.microsoft.com/office/powerpoint/2010/main" val="395900675"/>
              </p:ext>
            </p:extLst>
          </p:nvPr>
        </p:nvGraphicFramePr>
        <p:xfrm>
          <a:off x="5334000" y="762000"/>
          <a:ext cx="6096000"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773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2992F-15B1-404C-B84C-CFE060F5B4C3}"/>
              </a:ext>
            </a:extLst>
          </p:cNvPr>
          <p:cNvSpPr>
            <a:spLocks noGrp="1"/>
          </p:cNvSpPr>
          <p:nvPr>
            <p:ph type="title"/>
          </p:nvPr>
        </p:nvSpPr>
        <p:spPr/>
        <p:txBody>
          <a:bodyPr/>
          <a:lstStyle/>
          <a:p>
            <a:r>
              <a:rPr lang="en-US" dirty="0"/>
              <a:t>What are allusions?</a:t>
            </a:r>
          </a:p>
        </p:txBody>
      </p:sp>
      <p:sp>
        <p:nvSpPr>
          <p:cNvPr id="3" name="Content Placeholder 2">
            <a:extLst>
              <a:ext uri="{FF2B5EF4-FFF2-40B4-BE49-F238E27FC236}">
                <a16:creationId xmlns:a16="http://schemas.microsoft.com/office/drawing/2014/main" id="{F870EAD6-AC91-4AE4-8835-6A85D480B2E1}"/>
              </a:ext>
            </a:extLst>
          </p:cNvPr>
          <p:cNvSpPr>
            <a:spLocks noGrp="1"/>
          </p:cNvSpPr>
          <p:nvPr>
            <p:ph idx="1"/>
          </p:nvPr>
        </p:nvSpPr>
        <p:spPr>
          <a:xfrm>
            <a:off x="562708" y="2152357"/>
            <a:ext cx="11029070" cy="4318781"/>
          </a:xfrm>
        </p:spPr>
        <p:txBody>
          <a:bodyPr>
            <a:normAutofit/>
          </a:bodyPr>
          <a:lstStyle/>
          <a:p>
            <a:r>
              <a:rPr lang="en-US" dirty="0"/>
              <a:t>Allusions are when an author uses an already known story within their own stories. </a:t>
            </a:r>
          </a:p>
          <a:p>
            <a:r>
              <a:rPr lang="en-US" dirty="0"/>
              <a:t>Most allusions are from the following “known” stories: </a:t>
            </a:r>
          </a:p>
          <a:p>
            <a:pPr lvl="1"/>
            <a:r>
              <a:rPr lang="en-US" dirty="0"/>
              <a:t>Shakespeare</a:t>
            </a:r>
          </a:p>
          <a:p>
            <a:pPr lvl="1"/>
            <a:r>
              <a:rPr lang="en-US" dirty="0"/>
              <a:t>The Bible</a:t>
            </a:r>
          </a:p>
          <a:p>
            <a:pPr lvl="1"/>
            <a:r>
              <a:rPr lang="en-US" dirty="0"/>
              <a:t>Greek Literature</a:t>
            </a:r>
          </a:p>
          <a:p>
            <a:pPr lvl="1"/>
            <a:r>
              <a:rPr lang="en-US" dirty="0"/>
              <a:t>Fairy tales </a:t>
            </a:r>
          </a:p>
        </p:txBody>
      </p:sp>
    </p:spTree>
    <p:extLst>
      <p:ext uri="{BB962C8B-B14F-4D97-AF65-F5344CB8AC3E}">
        <p14:creationId xmlns:p14="http://schemas.microsoft.com/office/powerpoint/2010/main" val="1718201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A7D51-A3DF-4C35-8E26-A7B892DC3CE7}"/>
              </a:ext>
            </a:extLst>
          </p:cNvPr>
          <p:cNvSpPr>
            <a:spLocks noGrp="1"/>
          </p:cNvSpPr>
          <p:nvPr>
            <p:ph type="title"/>
          </p:nvPr>
        </p:nvSpPr>
        <p:spPr>
          <a:xfrm>
            <a:off x="762000" y="227428"/>
            <a:ext cx="10668000" cy="1524000"/>
          </a:xfrm>
        </p:spPr>
        <p:txBody>
          <a:bodyPr/>
          <a:lstStyle/>
          <a:p>
            <a:r>
              <a:rPr lang="en-US" dirty="0"/>
              <a:t>An example: the Hunger Games</a:t>
            </a:r>
          </a:p>
        </p:txBody>
      </p:sp>
      <p:sp>
        <p:nvSpPr>
          <p:cNvPr id="3" name="Content Placeholder 2">
            <a:extLst>
              <a:ext uri="{FF2B5EF4-FFF2-40B4-BE49-F238E27FC236}">
                <a16:creationId xmlns:a16="http://schemas.microsoft.com/office/drawing/2014/main" id="{B4A8B921-B641-447B-8F7C-466C2B02F0C8}"/>
              </a:ext>
            </a:extLst>
          </p:cNvPr>
          <p:cNvSpPr>
            <a:spLocks noGrp="1"/>
          </p:cNvSpPr>
          <p:nvPr>
            <p:ph idx="1"/>
          </p:nvPr>
        </p:nvSpPr>
        <p:spPr>
          <a:xfrm>
            <a:off x="649458" y="1519958"/>
            <a:ext cx="10668000" cy="5338042"/>
          </a:xfrm>
        </p:spPr>
        <p:txBody>
          <a:bodyPr/>
          <a:lstStyle/>
          <a:p>
            <a:r>
              <a:rPr lang="en-US" dirty="0"/>
              <a:t>This is a QUEST type of story, with Katniss going on an adventure. She did not want to go, but it doesn’t matter. HER main goal is to win the Hunger Games. Instead, she becomes a symbol of the rebellion of the districts – a hero-figure around which the people can gain hope. </a:t>
            </a:r>
          </a:p>
          <a:p>
            <a:r>
              <a:rPr lang="en-US" dirty="0"/>
              <a:t>Greek literature reference: Katniss is very similar to Artemis, the Greek Goddess of the hunt, protector of innocent young women. She, too, uses a bow and arrow as her main weapon. </a:t>
            </a:r>
          </a:p>
          <a:p>
            <a:endParaRPr lang="en-US" dirty="0"/>
          </a:p>
        </p:txBody>
      </p:sp>
    </p:spTree>
    <p:extLst>
      <p:ext uri="{BB962C8B-B14F-4D97-AF65-F5344CB8AC3E}">
        <p14:creationId xmlns:p14="http://schemas.microsoft.com/office/powerpoint/2010/main" val="3310756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DA5F0-9473-44E9-BCEC-AA81F095BDBA}"/>
              </a:ext>
            </a:extLst>
          </p:cNvPr>
          <p:cNvSpPr>
            <a:spLocks noGrp="1"/>
          </p:cNvSpPr>
          <p:nvPr>
            <p:ph type="title"/>
          </p:nvPr>
        </p:nvSpPr>
        <p:spPr>
          <a:xfrm>
            <a:off x="550985" y="157089"/>
            <a:ext cx="10668000" cy="1524000"/>
          </a:xfrm>
        </p:spPr>
        <p:txBody>
          <a:bodyPr/>
          <a:lstStyle/>
          <a:p>
            <a:r>
              <a:rPr lang="en-US" dirty="0"/>
              <a:t>What else about the Hunger Games?</a:t>
            </a:r>
          </a:p>
        </p:txBody>
      </p:sp>
      <p:sp>
        <p:nvSpPr>
          <p:cNvPr id="3" name="Content Placeholder 2">
            <a:extLst>
              <a:ext uri="{FF2B5EF4-FFF2-40B4-BE49-F238E27FC236}">
                <a16:creationId xmlns:a16="http://schemas.microsoft.com/office/drawing/2014/main" id="{069DF783-E5F0-440C-8F4F-D6D7F54C68EC}"/>
              </a:ext>
            </a:extLst>
          </p:cNvPr>
          <p:cNvSpPr>
            <a:spLocks noGrp="1"/>
          </p:cNvSpPr>
          <p:nvPr>
            <p:ph idx="1"/>
          </p:nvPr>
        </p:nvSpPr>
        <p:spPr>
          <a:xfrm>
            <a:off x="365760" y="1899138"/>
            <a:ext cx="11408898" cy="4656407"/>
          </a:xfrm>
        </p:spPr>
        <p:txBody>
          <a:bodyPr>
            <a:normAutofit/>
          </a:bodyPr>
          <a:lstStyle/>
          <a:p>
            <a:r>
              <a:rPr lang="en-US" dirty="0"/>
              <a:t>Shakespearian reference: When Katniss and Peeta almost eat the berries at the end of the book, it is very much like Romeo and Juliet, star-crossed lovers who committed suicide because they could not be together. </a:t>
            </a:r>
          </a:p>
          <a:p>
            <a:r>
              <a:rPr lang="en-US" dirty="0"/>
              <a:t>Fairy Tale reference: Katniss literally spends the whole series trying to get home and live in peace, very reminiscent of Hansel and Gretel. </a:t>
            </a:r>
          </a:p>
        </p:txBody>
      </p:sp>
    </p:spTree>
    <p:extLst>
      <p:ext uri="{BB962C8B-B14F-4D97-AF65-F5344CB8AC3E}">
        <p14:creationId xmlns:p14="http://schemas.microsoft.com/office/powerpoint/2010/main" val="2925374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EB1C-9F77-47EB-BC87-782CDA200D4A}"/>
              </a:ext>
            </a:extLst>
          </p:cNvPr>
          <p:cNvSpPr>
            <a:spLocks noGrp="1"/>
          </p:cNvSpPr>
          <p:nvPr>
            <p:ph type="title"/>
          </p:nvPr>
        </p:nvSpPr>
        <p:spPr/>
        <p:txBody>
          <a:bodyPr/>
          <a:lstStyle/>
          <a:p>
            <a:r>
              <a:rPr lang="en-US" dirty="0"/>
              <a:t>Chapter 11: Concerning Violence</a:t>
            </a:r>
          </a:p>
        </p:txBody>
      </p:sp>
      <p:sp>
        <p:nvSpPr>
          <p:cNvPr id="3" name="Content Placeholder 2">
            <a:extLst>
              <a:ext uri="{FF2B5EF4-FFF2-40B4-BE49-F238E27FC236}">
                <a16:creationId xmlns:a16="http://schemas.microsoft.com/office/drawing/2014/main" id="{5DCA39C1-7FED-4DD0-8A73-0BB62BCED9C1}"/>
              </a:ext>
            </a:extLst>
          </p:cNvPr>
          <p:cNvSpPr>
            <a:spLocks noGrp="1"/>
          </p:cNvSpPr>
          <p:nvPr>
            <p:ph idx="1"/>
          </p:nvPr>
        </p:nvSpPr>
        <p:spPr/>
        <p:txBody>
          <a:bodyPr>
            <a:normAutofit lnSpcReduction="10000"/>
          </a:bodyPr>
          <a:lstStyle/>
          <a:p>
            <a:r>
              <a:rPr lang="en-US" dirty="0"/>
              <a:t>“Violence is one of the most person and even intimate acts between human beings, but it can also be cultural and societal” in what it means. “Violence in literature, though, while it is literal, is usually something else. A punch in the nose may be a metaphor.” </a:t>
            </a:r>
          </a:p>
          <a:p>
            <a:r>
              <a:rPr lang="en-US" dirty="0"/>
              <a:t>Think of Cain killing Abel – that was very personal and intimate, right? </a:t>
            </a:r>
          </a:p>
        </p:txBody>
      </p:sp>
    </p:spTree>
    <p:extLst>
      <p:ext uri="{BB962C8B-B14F-4D97-AF65-F5344CB8AC3E}">
        <p14:creationId xmlns:p14="http://schemas.microsoft.com/office/powerpoint/2010/main" val="472890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91A6-13BD-4549-913E-AF626ABF812E}"/>
              </a:ext>
            </a:extLst>
          </p:cNvPr>
          <p:cNvSpPr>
            <a:spLocks noGrp="1"/>
          </p:cNvSpPr>
          <p:nvPr>
            <p:ph type="title"/>
          </p:nvPr>
        </p:nvSpPr>
        <p:spPr/>
        <p:txBody>
          <a:bodyPr/>
          <a:lstStyle/>
          <a:p>
            <a:r>
              <a:rPr lang="en-US" dirty="0"/>
              <a:t>Two Categories of Violence</a:t>
            </a:r>
          </a:p>
        </p:txBody>
      </p:sp>
      <p:sp>
        <p:nvSpPr>
          <p:cNvPr id="3" name="Content Placeholder 2">
            <a:extLst>
              <a:ext uri="{FF2B5EF4-FFF2-40B4-BE49-F238E27FC236}">
                <a16:creationId xmlns:a16="http://schemas.microsoft.com/office/drawing/2014/main" id="{92091FF6-475B-460C-8E59-35203B2ECBF5}"/>
              </a:ext>
            </a:extLst>
          </p:cNvPr>
          <p:cNvSpPr>
            <a:spLocks noGrp="1"/>
          </p:cNvSpPr>
          <p:nvPr>
            <p:ph idx="1"/>
          </p:nvPr>
        </p:nvSpPr>
        <p:spPr/>
        <p:txBody>
          <a:bodyPr>
            <a:normAutofit fontScale="85000" lnSpcReduction="20000"/>
          </a:bodyPr>
          <a:lstStyle/>
          <a:p>
            <a:r>
              <a:rPr lang="en-US" dirty="0"/>
              <a:t>“Let’s think about two categories of violence in literature: </a:t>
            </a:r>
            <a:r>
              <a:rPr lang="en-US" b="1" dirty="0"/>
              <a:t>the specific injury that authors cause characters to visit on one another or on themselves</a:t>
            </a:r>
            <a:r>
              <a:rPr lang="en-US" dirty="0"/>
              <a:t>, and </a:t>
            </a:r>
            <a:r>
              <a:rPr lang="en-US" b="1" dirty="0"/>
              <a:t>the narrative violence that causes characters harm in general</a:t>
            </a:r>
            <a:r>
              <a:rPr lang="en-US" dirty="0"/>
              <a:t>. The first would include the usual range of behavior—shootings, stabbings, </a:t>
            </a:r>
            <a:r>
              <a:rPr lang="en-US" dirty="0" err="1"/>
              <a:t>garrotings</a:t>
            </a:r>
            <a:r>
              <a:rPr lang="en-US" dirty="0"/>
              <a:t>, drownings, poisonings, </a:t>
            </a:r>
            <a:r>
              <a:rPr lang="en-US" dirty="0" err="1"/>
              <a:t>bludgeonings</a:t>
            </a:r>
            <a:r>
              <a:rPr lang="en-US" dirty="0"/>
              <a:t>, bombings, hit-and-run accidents, starvations, you name it. By the second, authorial violence, I mean the death and suffering authors introduce into their work in the interest of plot advancement or thematic development and for which they, not their characters, are responsible. “</a:t>
            </a:r>
          </a:p>
        </p:txBody>
      </p:sp>
    </p:spTree>
    <p:extLst>
      <p:ext uri="{BB962C8B-B14F-4D97-AF65-F5344CB8AC3E}">
        <p14:creationId xmlns:p14="http://schemas.microsoft.com/office/powerpoint/2010/main" val="1660383210"/>
      </p:ext>
    </p:extLst>
  </p:cSld>
  <p:clrMapOvr>
    <a:masterClrMapping/>
  </p:clrMapOvr>
</p:sld>
</file>

<file path=ppt/theme/theme1.xml><?xml version="1.0" encoding="utf-8"?>
<a:theme xmlns:a="http://schemas.openxmlformats.org/drawingml/2006/main" name="PebbleVTI">
  <a:themeElements>
    <a:clrScheme name="AnalogousFromDarkSeed_2SEEDS">
      <a:dk1>
        <a:srgbClr val="000000"/>
      </a:dk1>
      <a:lt1>
        <a:srgbClr val="FFFFFF"/>
      </a:lt1>
      <a:dk2>
        <a:srgbClr val="1B1C38"/>
      </a:dk2>
      <a:lt2>
        <a:srgbClr val="E8E8E2"/>
      </a:lt2>
      <a:accent1>
        <a:srgbClr val="3B41B1"/>
      </a:accent1>
      <a:accent2>
        <a:srgbClr val="4D84C3"/>
      </a:accent2>
      <a:accent3>
        <a:srgbClr val="784DC3"/>
      </a:accent3>
      <a:accent4>
        <a:srgbClr val="B13B84"/>
      </a:accent4>
      <a:accent5>
        <a:srgbClr val="C34D65"/>
      </a:accent5>
      <a:accent6>
        <a:srgbClr val="B1543B"/>
      </a:accent6>
      <a:hlink>
        <a:srgbClr val="BF3F85"/>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docProps/app.xml><?xml version="1.0" encoding="utf-8"?>
<Properties xmlns="http://schemas.openxmlformats.org/officeDocument/2006/extended-properties" xmlns:vt="http://schemas.openxmlformats.org/officeDocument/2006/docPropsVTypes">
  <TotalTime>140</TotalTime>
  <Words>2340</Words>
  <Application>Microsoft Office PowerPoint</Application>
  <PresentationFormat>Widescreen</PresentationFormat>
  <Paragraphs>112</Paragraphs>
  <Slides>33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Avenir Next LT Pro</vt:lpstr>
      <vt:lpstr>Avenir Next LT Pro Light</vt:lpstr>
      <vt:lpstr>Sitka Subheading</vt:lpstr>
      <vt:lpstr>PebbleVTI</vt:lpstr>
      <vt:lpstr>World Literature</vt:lpstr>
      <vt:lpstr>What is the purpose of this book?</vt:lpstr>
      <vt:lpstr>What have we learned so far? </vt:lpstr>
      <vt:lpstr>What kind of symbols? </vt:lpstr>
      <vt:lpstr>What are allusions?</vt:lpstr>
      <vt:lpstr>An example: the Hunger Games</vt:lpstr>
      <vt:lpstr>What else about the Hunger Games?</vt:lpstr>
      <vt:lpstr>Chapter 11: Concerning Violence</vt:lpstr>
      <vt:lpstr>Two Categories of Violence</vt:lpstr>
      <vt:lpstr>But why? </vt:lpstr>
      <vt:lpstr>Questions to ask</vt:lpstr>
      <vt:lpstr>Here’s a summary video</vt:lpstr>
      <vt:lpstr>Think about “The Lottery” </vt:lpstr>
      <vt:lpstr>It was a social concern</vt:lpstr>
      <vt:lpstr>Monday assignment:  Violence in Your Story</vt:lpstr>
      <vt:lpstr>Chapter 12: Is that a Symbol? </vt:lpstr>
      <vt:lpstr>The Pilgrim’s Progress is an allegory</vt:lpstr>
      <vt:lpstr>Here is a quick video </vt:lpstr>
      <vt:lpstr>Video review</vt:lpstr>
      <vt:lpstr>Tuesday: Symbolism in your story</vt:lpstr>
      <vt:lpstr>Chapter 13: It’s All Political</vt:lpstr>
      <vt:lpstr>Why WAS it written? </vt:lpstr>
      <vt:lpstr>PowerPoint Presentation</vt:lpstr>
      <vt:lpstr>What is “good” political writing?</vt:lpstr>
      <vt:lpstr>Edgar Allen Poe wrote about politics </vt:lpstr>
      <vt:lpstr>How is “The Hunger Games” political?</vt:lpstr>
      <vt:lpstr>Wednesday: Your Assignment Today</vt:lpstr>
      <vt:lpstr>Chapter 14: Yes, she’s a Christ Figure too</vt:lpstr>
      <vt:lpstr>PowerPoint Presentation</vt:lpstr>
      <vt:lpstr>Your Character might be a Christ figure if: </vt:lpstr>
      <vt:lpstr>However…</vt:lpstr>
      <vt:lpstr>Find a Christ Figure</vt:lpstr>
      <vt:lpstr>Thursday Assignment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Literature</dc:title>
  <dc:creator>Stacey Mayo</dc:creator>
  <cp:lastModifiedBy>Stacey Mayo</cp:lastModifiedBy>
  <cp:revision>2</cp:revision>
  <dcterms:created xsi:type="dcterms:W3CDTF">2021-01-24T15:44:03Z</dcterms:created>
  <dcterms:modified xsi:type="dcterms:W3CDTF">2021-01-24T18:08:19Z</dcterms:modified>
</cp:coreProperties>
</file>