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78" r:id="rId5"/>
    <p:sldId id="281" r:id="rId6"/>
    <p:sldId id="287" r:id="rId7"/>
    <p:sldId id="288" r:id="rId8"/>
    <p:sldId id="282" r:id="rId9"/>
    <p:sldId id="283" r:id="rId10"/>
    <p:sldId id="284" r:id="rId11"/>
    <p:sldId id="279" r:id="rId12"/>
    <p:sldId id="286"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ayo" userId="3eacf37a3d3573c7" providerId="LiveId" clId="{30B533E9-DB48-47A0-AE2F-538F7E1E5117}"/>
    <pc:docChg chg="delSld">
      <pc:chgData name="Stacey Mayo" userId="3eacf37a3d3573c7" providerId="LiveId" clId="{30B533E9-DB48-47A0-AE2F-538F7E1E5117}" dt="2020-11-23T20:26:23.292" v="0" actId="47"/>
      <pc:docMkLst>
        <pc:docMk/>
      </pc:docMkLst>
      <pc:sldChg chg="del">
        <pc:chgData name="Stacey Mayo" userId="3eacf37a3d3573c7" providerId="LiveId" clId="{30B533E9-DB48-47A0-AE2F-538F7E1E5117}" dt="2020-11-23T20:26:23.292" v="0" actId="47"/>
        <pc:sldMkLst>
          <pc:docMk/>
          <pc:sldMk cId="27231794" sldId="262"/>
        </pc:sldMkLst>
      </pc:sldChg>
      <pc:sldChg chg="del">
        <pc:chgData name="Stacey Mayo" userId="3eacf37a3d3573c7" providerId="LiveId" clId="{30B533E9-DB48-47A0-AE2F-538F7E1E5117}" dt="2020-11-23T20:26:23.292" v="0" actId="47"/>
        <pc:sldMkLst>
          <pc:docMk/>
          <pc:sldMk cId="2491634603" sldId="263"/>
        </pc:sldMkLst>
      </pc:sldChg>
      <pc:sldChg chg="del">
        <pc:chgData name="Stacey Mayo" userId="3eacf37a3d3573c7" providerId="LiveId" clId="{30B533E9-DB48-47A0-AE2F-538F7E1E5117}" dt="2020-11-23T20:26:23.292" v="0" actId="47"/>
        <pc:sldMkLst>
          <pc:docMk/>
          <pc:sldMk cId="1847380274" sldId="264"/>
        </pc:sldMkLst>
      </pc:sldChg>
      <pc:sldChg chg="del">
        <pc:chgData name="Stacey Mayo" userId="3eacf37a3d3573c7" providerId="LiveId" clId="{30B533E9-DB48-47A0-AE2F-538F7E1E5117}" dt="2020-11-23T20:26:23.292" v="0" actId="47"/>
        <pc:sldMkLst>
          <pc:docMk/>
          <pc:sldMk cId="744632439" sldId="267"/>
        </pc:sldMkLst>
      </pc:sldChg>
      <pc:sldChg chg="del">
        <pc:chgData name="Stacey Mayo" userId="3eacf37a3d3573c7" providerId="LiveId" clId="{30B533E9-DB48-47A0-AE2F-538F7E1E5117}" dt="2020-11-23T20:26:23.292" v="0" actId="47"/>
        <pc:sldMkLst>
          <pc:docMk/>
          <pc:sldMk cId="2581286467" sldId="268"/>
        </pc:sldMkLst>
      </pc:sldChg>
      <pc:sldChg chg="del">
        <pc:chgData name="Stacey Mayo" userId="3eacf37a3d3573c7" providerId="LiveId" clId="{30B533E9-DB48-47A0-AE2F-538F7E1E5117}" dt="2020-11-23T20:26:23.292" v="0" actId="47"/>
        <pc:sldMkLst>
          <pc:docMk/>
          <pc:sldMk cId="3961749142" sldId="269"/>
        </pc:sldMkLst>
      </pc:sldChg>
      <pc:sldChg chg="del">
        <pc:chgData name="Stacey Mayo" userId="3eacf37a3d3573c7" providerId="LiveId" clId="{30B533E9-DB48-47A0-AE2F-538F7E1E5117}" dt="2020-11-23T20:26:23.292" v="0" actId="47"/>
        <pc:sldMkLst>
          <pc:docMk/>
          <pc:sldMk cId="2731929840" sldId="270"/>
        </pc:sldMkLst>
      </pc:sldChg>
      <pc:sldChg chg="del">
        <pc:chgData name="Stacey Mayo" userId="3eacf37a3d3573c7" providerId="LiveId" clId="{30B533E9-DB48-47A0-AE2F-538F7E1E5117}" dt="2020-11-23T20:26:23.292" v="0" actId="47"/>
        <pc:sldMkLst>
          <pc:docMk/>
          <pc:sldMk cId="2218810193" sldId="271"/>
        </pc:sldMkLst>
      </pc:sldChg>
      <pc:sldChg chg="del">
        <pc:chgData name="Stacey Mayo" userId="3eacf37a3d3573c7" providerId="LiveId" clId="{30B533E9-DB48-47A0-AE2F-538F7E1E5117}" dt="2020-11-23T20:26:23.292" v="0" actId="47"/>
        <pc:sldMkLst>
          <pc:docMk/>
          <pc:sldMk cId="1416860995" sldId="272"/>
        </pc:sldMkLst>
      </pc:sldChg>
      <pc:sldChg chg="del">
        <pc:chgData name="Stacey Mayo" userId="3eacf37a3d3573c7" providerId="LiveId" clId="{30B533E9-DB48-47A0-AE2F-538F7E1E5117}" dt="2020-11-23T20:26:23.292" v="0" actId="47"/>
        <pc:sldMkLst>
          <pc:docMk/>
          <pc:sldMk cId="633827536" sldId="273"/>
        </pc:sldMkLst>
      </pc:sldChg>
      <pc:sldChg chg="del">
        <pc:chgData name="Stacey Mayo" userId="3eacf37a3d3573c7" providerId="LiveId" clId="{30B533E9-DB48-47A0-AE2F-538F7E1E5117}" dt="2020-11-23T20:26:23.292" v="0" actId="47"/>
        <pc:sldMkLst>
          <pc:docMk/>
          <pc:sldMk cId="1633389398" sldId="274"/>
        </pc:sldMkLst>
      </pc:sldChg>
      <pc:sldChg chg="del">
        <pc:chgData name="Stacey Mayo" userId="3eacf37a3d3573c7" providerId="LiveId" clId="{30B533E9-DB48-47A0-AE2F-538F7E1E5117}" dt="2020-11-23T20:26:23.292" v="0" actId="47"/>
        <pc:sldMkLst>
          <pc:docMk/>
          <pc:sldMk cId="3313269293" sldId="275"/>
        </pc:sldMkLst>
      </pc:sldChg>
      <pc:sldChg chg="del">
        <pc:chgData name="Stacey Mayo" userId="3eacf37a3d3573c7" providerId="LiveId" clId="{30B533E9-DB48-47A0-AE2F-538F7E1E5117}" dt="2020-11-23T20:26:23.292" v="0" actId="47"/>
        <pc:sldMkLst>
          <pc:docMk/>
          <pc:sldMk cId="2657023628" sldId="276"/>
        </pc:sldMkLst>
      </pc:sldChg>
      <pc:sldChg chg="del">
        <pc:chgData name="Stacey Mayo" userId="3eacf37a3d3573c7" providerId="LiveId" clId="{30B533E9-DB48-47A0-AE2F-538F7E1E5117}" dt="2020-11-23T20:26:23.292" v="0" actId="47"/>
        <pc:sldMkLst>
          <pc:docMk/>
          <pc:sldMk cId="3703310366" sldId="277"/>
        </pc:sldMkLst>
      </pc:sldChg>
      <pc:sldChg chg="del">
        <pc:chgData name="Stacey Mayo" userId="3eacf37a3d3573c7" providerId="LiveId" clId="{30B533E9-DB48-47A0-AE2F-538F7E1E5117}" dt="2020-11-23T20:26:23.292" v="0" actId="47"/>
        <pc:sldMkLst>
          <pc:docMk/>
          <pc:sldMk cId="320609805" sldId="287"/>
        </pc:sldMkLst>
      </pc:sldChg>
      <pc:sldChg chg="del">
        <pc:chgData name="Stacey Mayo" userId="3eacf37a3d3573c7" providerId="LiveId" clId="{30B533E9-DB48-47A0-AE2F-538F7E1E5117}" dt="2020-11-23T20:26:23.292" v="0" actId="47"/>
        <pc:sldMkLst>
          <pc:docMk/>
          <pc:sldMk cId="3258454895" sldId="288"/>
        </pc:sldMkLst>
      </pc:sldChg>
      <pc:sldChg chg="del">
        <pc:chgData name="Stacey Mayo" userId="3eacf37a3d3573c7" providerId="LiveId" clId="{30B533E9-DB48-47A0-AE2F-538F7E1E5117}" dt="2020-11-23T20:26:23.292" v="0" actId="47"/>
        <pc:sldMkLst>
          <pc:docMk/>
          <pc:sldMk cId="2027301141" sldId="289"/>
        </pc:sldMkLst>
      </pc:sldChg>
      <pc:sldChg chg="del">
        <pc:chgData name="Stacey Mayo" userId="3eacf37a3d3573c7" providerId="LiveId" clId="{30B533E9-DB48-47A0-AE2F-538F7E1E5117}" dt="2020-11-23T20:26:23.292" v="0" actId="47"/>
        <pc:sldMkLst>
          <pc:docMk/>
          <pc:sldMk cId="638347301" sldId="290"/>
        </pc:sldMkLst>
      </pc:sldChg>
      <pc:sldChg chg="del">
        <pc:chgData name="Stacey Mayo" userId="3eacf37a3d3573c7" providerId="LiveId" clId="{30B533E9-DB48-47A0-AE2F-538F7E1E5117}" dt="2020-11-23T20:26:23.292" v="0" actId="47"/>
        <pc:sldMkLst>
          <pc:docMk/>
          <pc:sldMk cId="1216957048" sldId="291"/>
        </pc:sldMkLst>
      </pc:sldChg>
      <pc:sldChg chg="del">
        <pc:chgData name="Stacey Mayo" userId="3eacf37a3d3573c7" providerId="LiveId" clId="{30B533E9-DB48-47A0-AE2F-538F7E1E5117}" dt="2020-11-23T20:26:23.292" v="0" actId="47"/>
        <pc:sldMkLst>
          <pc:docMk/>
          <pc:sldMk cId="409114964" sldId="292"/>
        </pc:sldMkLst>
      </pc:sldChg>
      <pc:sldChg chg="del">
        <pc:chgData name="Stacey Mayo" userId="3eacf37a3d3573c7" providerId="LiveId" clId="{30B533E9-DB48-47A0-AE2F-538F7E1E5117}" dt="2020-11-23T20:26:23.292" v="0" actId="47"/>
        <pc:sldMkLst>
          <pc:docMk/>
          <pc:sldMk cId="2414852988" sldId="293"/>
        </pc:sldMkLst>
      </pc:sldChg>
      <pc:sldChg chg="del">
        <pc:chgData name="Stacey Mayo" userId="3eacf37a3d3573c7" providerId="LiveId" clId="{30B533E9-DB48-47A0-AE2F-538F7E1E5117}" dt="2020-11-23T20:26:23.292" v="0" actId="47"/>
        <pc:sldMkLst>
          <pc:docMk/>
          <pc:sldMk cId="3391263880" sldId="294"/>
        </pc:sldMkLst>
      </pc:sldChg>
      <pc:sldChg chg="del">
        <pc:chgData name="Stacey Mayo" userId="3eacf37a3d3573c7" providerId="LiveId" clId="{30B533E9-DB48-47A0-AE2F-538F7E1E5117}" dt="2020-11-23T20:26:23.292" v="0" actId="47"/>
        <pc:sldMkLst>
          <pc:docMk/>
          <pc:sldMk cId="2530449215" sldId="295"/>
        </pc:sldMkLst>
      </pc:sldChg>
      <pc:sldChg chg="del">
        <pc:chgData name="Stacey Mayo" userId="3eacf37a3d3573c7" providerId="LiveId" clId="{30B533E9-DB48-47A0-AE2F-538F7E1E5117}" dt="2020-11-23T20:26:23.292" v="0" actId="47"/>
        <pc:sldMkLst>
          <pc:docMk/>
          <pc:sldMk cId="3735334958" sldId="296"/>
        </pc:sldMkLst>
      </pc:sldChg>
      <pc:sldChg chg="del">
        <pc:chgData name="Stacey Mayo" userId="3eacf37a3d3573c7" providerId="LiveId" clId="{30B533E9-DB48-47A0-AE2F-538F7E1E5117}" dt="2020-11-23T20:26:23.292" v="0" actId="47"/>
        <pc:sldMkLst>
          <pc:docMk/>
          <pc:sldMk cId="2517251091" sldId="298"/>
        </pc:sldMkLst>
      </pc:sldChg>
      <pc:sldChg chg="del">
        <pc:chgData name="Stacey Mayo" userId="3eacf37a3d3573c7" providerId="LiveId" clId="{30B533E9-DB48-47A0-AE2F-538F7E1E5117}" dt="2020-11-23T20:26:23.292" v="0" actId="47"/>
        <pc:sldMkLst>
          <pc:docMk/>
          <pc:sldMk cId="1171622244" sldId="299"/>
        </pc:sldMkLst>
      </pc:sldChg>
      <pc:sldChg chg="del">
        <pc:chgData name="Stacey Mayo" userId="3eacf37a3d3573c7" providerId="LiveId" clId="{30B533E9-DB48-47A0-AE2F-538F7E1E5117}" dt="2020-11-23T20:26:23.292" v="0" actId="47"/>
        <pc:sldMkLst>
          <pc:docMk/>
          <pc:sldMk cId="284919102" sldId="300"/>
        </pc:sldMkLst>
      </pc:sldChg>
      <pc:sldChg chg="del">
        <pc:chgData name="Stacey Mayo" userId="3eacf37a3d3573c7" providerId="LiveId" clId="{30B533E9-DB48-47A0-AE2F-538F7E1E5117}" dt="2020-11-23T20:26:23.292" v="0" actId="47"/>
        <pc:sldMkLst>
          <pc:docMk/>
          <pc:sldMk cId="1391957005" sldId="301"/>
        </pc:sldMkLst>
      </pc:sldChg>
      <pc:sldChg chg="del">
        <pc:chgData name="Stacey Mayo" userId="3eacf37a3d3573c7" providerId="LiveId" clId="{30B533E9-DB48-47A0-AE2F-538F7E1E5117}" dt="2020-11-23T20:26:23.292" v="0" actId="47"/>
        <pc:sldMkLst>
          <pc:docMk/>
          <pc:sldMk cId="1017169684" sldId="30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8/15/2021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44F42C4-C534-4F37-9623-828BB9D9FBE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229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306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522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02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AA71-33A4-4654-9FB0-BB90E81C26C8}"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318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6AA71-33A4-4654-9FB0-BB90E81C26C8}"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486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16AA71-33A4-4654-9FB0-BB90E81C26C8}" type="datetimeFigureOut">
              <a:rPr lang="en-US" smtClean="0"/>
              <a:t>8/15/2021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F42C4-C534-4F37-9623-828BB9D9FBE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7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6AA71-33A4-4654-9FB0-BB90E81C26C8}" type="datetimeFigureOut">
              <a:rPr lang="en-US" smtClean="0"/>
              <a:t>8/15/2021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F42C4-C534-4F37-9623-828BB9D9FBE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010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6AA71-33A4-4654-9FB0-BB90E81C26C8}" type="datetimeFigureOut">
              <a:rPr lang="en-US" smtClean="0"/>
              <a:t>8/15/2021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F42C4-C534-4F37-9623-828BB9D9FBE5}" type="slidenum">
              <a:rPr lang="en-US" smtClean="0"/>
              <a:t>‹#›</a:t>
            </a:fld>
            <a:endParaRPr lang="en-US"/>
          </a:p>
        </p:txBody>
      </p:sp>
    </p:spTree>
    <p:extLst>
      <p:ext uri="{BB962C8B-B14F-4D97-AF65-F5344CB8AC3E}">
        <p14:creationId xmlns:p14="http://schemas.microsoft.com/office/powerpoint/2010/main" val="257138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6AA71-33A4-4654-9FB0-BB90E81C26C8}"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801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016AA71-33A4-4654-9FB0-BB90E81C26C8}" type="datetimeFigureOut">
              <a:rPr lang="en-US" smtClean="0"/>
              <a:t>8/15/2021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499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016AA71-33A4-4654-9FB0-BB90E81C26C8}" type="datetimeFigureOut">
              <a:rPr lang="en-US" smtClean="0"/>
              <a:t>8/15/2021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44F42C4-C534-4F37-9623-828BB9D9FBE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056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urveymonkey.com/r/N3VC5D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92B4-C6F3-4E01-B35A-74045A4AAD72}"/>
              </a:ext>
            </a:extLst>
          </p:cNvPr>
          <p:cNvSpPr>
            <a:spLocks noGrp="1"/>
          </p:cNvSpPr>
          <p:nvPr>
            <p:ph type="ctrTitle"/>
          </p:nvPr>
        </p:nvSpPr>
        <p:spPr/>
        <p:txBody>
          <a:bodyPr>
            <a:normAutofit fontScale="90000"/>
          </a:bodyPr>
          <a:lstStyle/>
          <a:p>
            <a:r>
              <a:rPr lang="en-US" dirty="0"/>
              <a:t>Welcome to </a:t>
            </a:r>
            <a:br>
              <a:rPr lang="en-US" dirty="0"/>
            </a:br>
            <a:r>
              <a:rPr lang="en-US" dirty="0"/>
              <a:t>Educational Harbor</a:t>
            </a:r>
          </a:p>
        </p:txBody>
      </p:sp>
      <p:sp>
        <p:nvSpPr>
          <p:cNvPr id="3" name="Subtitle 2">
            <a:extLst>
              <a:ext uri="{FF2B5EF4-FFF2-40B4-BE49-F238E27FC236}">
                <a16:creationId xmlns:a16="http://schemas.microsoft.com/office/drawing/2014/main" id="{478A923C-9E21-4727-89AB-188180A518DA}"/>
              </a:ext>
            </a:extLst>
          </p:cNvPr>
          <p:cNvSpPr>
            <a:spLocks noGrp="1"/>
          </p:cNvSpPr>
          <p:nvPr>
            <p:ph type="subTitle" idx="1"/>
          </p:nvPr>
        </p:nvSpPr>
        <p:spPr/>
        <p:txBody>
          <a:bodyPr/>
          <a:lstStyle/>
          <a:p>
            <a:r>
              <a:rPr lang="en-US" dirty="0"/>
              <a:t>Training for teachers</a:t>
            </a:r>
            <a:r>
              <a:rPr lang="en-US"/>
              <a:t>: Lessons</a:t>
            </a:r>
            <a:endParaRPr lang="en-US" dirty="0"/>
          </a:p>
        </p:txBody>
      </p:sp>
    </p:spTree>
    <p:extLst>
      <p:ext uri="{BB962C8B-B14F-4D97-AF65-F5344CB8AC3E}">
        <p14:creationId xmlns:p14="http://schemas.microsoft.com/office/powerpoint/2010/main" val="338227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3391-D98F-4E8B-BED9-6F6826D1AB41}"/>
              </a:ext>
            </a:extLst>
          </p:cNvPr>
          <p:cNvSpPr>
            <a:spLocks noGrp="1"/>
          </p:cNvSpPr>
          <p:nvPr>
            <p:ph type="title"/>
          </p:nvPr>
        </p:nvSpPr>
        <p:spPr/>
        <p:txBody>
          <a:bodyPr/>
          <a:lstStyle/>
          <a:p>
            <a:r>
              <a:rPr lang="en-US" dirty="0"/>
              <a:t>Pandemic</a:t>
            </a:r>
          </a:p>
        </p:txBody>
      </p:sp>
      <p:sp>
        <p:nvSpPr>
          <p:cNvPr id="3" name="Content Placeholder 2">
            <a:extLst>
              <a:ext uri="{FF2B5EF4-FFF2-40B4-BE49-F238E27FC236}">
                <a16:creationId xmlns:a16="http://schemas.microsoft.com/office/drawing/2014/main" id="{79FD8202-37E6-4E19-80C1-AE5389AA1F65}"/>
              </a:ext>
            </a:extLst>
          </p:cNvPr>
          <p:cNvSpPr>
            <a:spLocks noGrp="1"/>
          </p:cNvSpPr>
          <p:nvPr>
            <p:ph idx="1"/>
          </p:nvPr>
        </p:nvSpPr>
        <p:spPr>
          <a:xfrm>
            <a:off x="1451579" y="2015732"/>
            <a:ext cx="9603275" cy="3968197"/>
          </a:xfrm>
        </p:spPr>
        <p:txBody>
          <a:bodyPr>
            <a:normAutofit fontScale="92500" lnSpcReduction="10000"/>
          </a:bodyPr>
          <a:lstStyle/>
          <a:p>
            <a:r>
              <a:rPr lang="en-US" dirty="0"/>
              <a:t>In the event of a pandemic, you may be asked to distance teach. You have options here. You can: </a:t>
            </a:r>
          </a:p>
          <a:p>
            <a:r>
              <a:rPr lang="en-US" dirty="0"/>
              <a:t>Create packets in two-week increments for parents to pick up and drop off </a:t>
            </a:r>
          </a:p>
          <a:p>
            <a:r>
              <a:rPr lang="en-US" dirty="0"/>
              <a:t>Host Zoom or Google Classroom meetings if you wish</a:t>
            </a:r>
          </a:p>
          <a:p>
            <a:r>
              <a:rPr lang="en-US" dirty="0"/>
              <a:t>Email parents and/or students depending on the age of the students.</a:t>
            </a:r>
          </a:p>
          <a:p>
            <a:r>
              <a:rPr lang="en-US" dirty="0"/>
              <a:t>We do expect some tutoring for your struggling students, whether it is in person (no more than 3 kids and a teacher, with at least one other adult in the building), or over video conferencing. </a:t>
            </a:r>
          </a:p>
          <a:p>
            <a:r>
              <a:rPr lang="en-US" dirty="0"/>
              <a:t>We encourage you to get creative and to relax if not much work gets done. In this case, we really only count high school work. </a:t>
            </a:r>
          </a:p>
          <a:p>
            <a:endParaRPr lang="en-US" dirty="0"/>
          </a:p>
        </p:txBody>
      </p:sp>
    </p:spTree>
    <p:extLst>
      <p:ext uri="{BB962C8B-B14F-4D97-AF65-F5344CB8AC3E}">
        <p14:creationId xmlns:p14="http://schemas.microsoft.com/office/powerpoint/2010/main" val="9049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072AE-4CF2-4A34-9BAD-16875F45C912}"/>
              </a:ext>
            </a:extLst>
          </p:cNvPr>
          <p:cNvSpPr>
            <a:spLocks noGrp="1"/>
          </p:cNvSpPr>
          <p:nvPr>
            <p:ph type="title"/>
          </p:nvPr>
        </p:nvSpPr>
        <p:spPr/>
        <p:txBody>
          <a:bodyPr/>
          <a:lstStyle/>
          <a:p>
            <a:r>
              <a:rPr lang="en-US" dirty="0"/>
              <a:t>Cleaning</a:t>
            </a:r>
          </a:p>
        </p:txBody>
      </p:sp>
      <p:sp>
        <p:nvSpPr>
          <p:cNvPr id="3" name="Content Placeholder 2">
            <a:extLst>
              <a:ext uri="{FF2B5EF4-FFF2-40B4-BE49-F238E27FC236}">
                <a16:creationId xmlns:a16="http://schemas.microsoft.com/office/drawing/2014/main" id="{29D9D688-923E-4287-B228-A21435CB13FD}"/>
              </a:ext>
            </a:extLst>
          </p:cNvPr>
          <p:cNvSpPr>
            <a:spLocks noGrp="1"/>
          </p:cNvSpPr>
          <p:nvPr>
            <p:ph idx="1"/>
          </p:nvPr>
        </p:nvSpPr>
        <p:spPr>
          <a:xfrm>
            <a:off x="1451579" y="2015732"/>
            <a:ext cx="9603275" cy="4040084"/>
          </a:xfrm>
        </p:spPr>
        <p:txBody>
          <a:bodyPr>
            <a:normAutofit fontScale="70000" lnSpcReduction="20000"/>
          </a:bodyPr>
          <a:lstStyle/>
          <a:p>
            <a:r>
              <a:rPr lang="en-US" dirty="0"/>
              <a:t>Stacey will clean up bodily fluids or overly gross situations and toilets </a:t>
            </a:r>
          </a:p>
          <a:p>
            <a:r>
              <a:rPr lang="en-US" dirty="0"/>
              <a:t>Teachers are responsible for keeping their rooms clean with student help</a:t>
            </a:r>
          </a:p>
          <a:p>
            <a:r>
              <a:rPr lang="en-US" dirty="0"/>
              <a:t>If you see toilet paper or paper towel that needs to be replaced, please do it. </a:t>
            </a:r>
          </a:p>
          <a:p>
            <a:r>
              <a:rPr lang="en-US" dirty="0"/>
              <a:t>Upstairs boys’ bathroom does NOT get paper towel. They can shake it off or get one from their teacher when they return to class. </a:t>
            </a:r>
          </a:p>
          <a:p>
            <a:r>
              <a:rPr lang="en-US" dirty="0"/>
              <a:t>High school should also be taking out garbage, flushing toilets, and wiping down bathroom counters at day’s end. </a:t>
            </a:r>
          </a:p>
          <a:p>
            <a:r>
              <a:rPr lang="en-US" dirty="0"/>
              <a:t>Middle school can wipe down and sweep stair wells and door handles. </a:t>
            </a:r>
          </a:p>
          <a:p>
            <a:r>
              <a:rPr lang="en-US" dirty="0"/>
              <a:t>Elementary can pick up garbage around the school and grounds. </a:t>
            </a:r>
          </a:p>
          <a:p>
            <a:r>
              <a:rPr lang="en-US" dirty="0"/>
              <a:t>ALL students should clean SOMETHING every day. This helps build up pride for the building and lessens the chances of something getting destroyed. </a:t>
            </a:r>
          </a:p>
          <a:p>
            <a:r>
              <a:rPr lang="en-US" dirty="0"/>
              <a:t>On Fridays, we do have someone coming in to mop bathroom floors and hallways. </a:t>
            </a:r>
          </a:p>
          <a:p>
            <a:r>
              <a:rPr lang="en-US" dirty="0"/>
              <a:t>Once a month we will have a company come in and deep clean all of the rooms and spaces Ed Harbor uses.</a:t>
            </a:r>
          </a:p>
        </p:txBody>
      </p:sp>
    </p:spTree>
    <p:extLst>
      <p:ext uri="{BB962C8B-B14F-4D97-AF65-F5344CB8AC3E}">
        <p14:creationId xmlns:p14="http://schemas.microsoft.com/office/powerpoint/2010/main" val="220874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06A20-2FA4-4F31-8C36-4408F9E3B9BA}"/>
              </a:ext>
            </a:extLst>
          </p:cNvPr>
          <p:cNvSpPr>
            <a:spLocks noGrp="1"/>
          </p:cNvSpPr>
          <p:nvPr>
            <p:ph type="title"/>
          </p:nvPr>
        </p:nvSpPr>
        <p:spPr/>
        <p:txBody>
          <a:bodyPr/>
          <a:lstStyle/>
          <a:p>
            <a:r>
              <a:rPr lang="en-US" dirty="0"/>
              <a:t>Additional Trainings</a:t>
            </a:r>
          </a:p>
        </p:txBody>
      </p:sp>
      <p:sp>
        <p:nvSpPr>
          <p:cNvPr id="3" name="Content Placeholder 2">
            <a:extLst>
              <a:ext uri="{FF2B5EF4-FFF2-40B4-BE49-F238E27FC236}">
                <a16:creationId xmlns:a16="http://schemas.microsoft.com/office/drawing/2014/main" id="{0B973B64-A741-4A30-8036-176249F3E80A}"/>
              </a:ext>
            </a:extLst>
          </p:cNvPr>
          <p:cNvSpPr>
            <a:spLocks noGrp="1"/>
          </p:cNvSpPr>
          <p:nvPr>
            <p:ph idx="1"/>
          </p:nvPr>
        </p:nvSpPr>
        <p:spPr/>
        <p:txBody>
          <a:bodyPr>
            <a:normAutofit fontScale="85000" lnSpcReduction="10000"/>
          </a:bodyPr>
          <a:lstStyle/>
          <a:p>
            <a:r>
              <a:rPr lang="en-US" dirty="0"/>
              <a:t>You will need to take a 4 hour child abuse class. The principal will give you directions on how to do this. If there is one scheduled for you to attend in person, that is ideal. Otherwise, it can be accomplished online. It lasts for 2 years. </a:t>
            </a:r>
          </a:p>
          <a:p>
            <a:endParaRPr lang="en-US" dirty="0"/>
          </a:p>
          <a:p>
            <a:r>
              <a:rPr lang="en-US" dirty="0"/>
              <a:t>You also need a First Aid / CPR certification. We offer these at least once per year, but you can go to any Red Cross or American Heart Association for certification. </a:t>
            </a:r>
          </a:p>
          <a:p>
            <a:endParaRPr lang="en-US" dirty="0"/>
          </a:p>
          <a:p>
            <a:r>
              <a:rPr lang="en-US" dirty="0"/>
              <a:t>You will also be required to take a blood-borne pathogens class. It is an hour. Please remind me to send you the link to take it online if you haven’t already done so. This is something that needs to be done yearly. </a:t>
            </a:r>
          </a:p>
        </p:txBody>
      </p:sp>
    </p:spTree>
    <p:extLst>
      <p:ext uri="{BB962C8B-B14F-4D97-AF65-F5344CB8AC3E}">
        <p14:creationId xmlns:p14="http://schemas.microsoft.com/office/powerpoint/2010/main" val="2916171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6BA4-726B-4A08-A7C6-A12A07C7C0C1}"/>
              </a:ext>
            </a:extLst>
          </p:cNvPr>
          <p:cNvSpPr>
            <a:spLocks noGrp="1"/>
          </p:cNvSpPr>
          <p:nvPr>
            <p:ph type="title"/>
          </p:nvPr>
        </p:nvSpPr>
        <p:spPr/>
        <p:txBody>
          <a:bodyPr/>
          <a:lstStyle/>
          <a:p>
            <a:r>
              <a:rPr lang="en-US" dirty="0"/>
              <a:t>Please take this quiz on safety</a:t>
            </a:r>
          </a:p>
        </p:txBody>
      </p:sp>
      <p:sp>
        <p:nvSpPr>
          <p:cNvPr id="3" name="Content Placeholder 2">
            <a:extLst>
              <a:ext uri="{FF2B5EF4-FFF2-40B4-BE49-F238E27FC236}">
                <a16:creationId xmlns:a16="http://schemas.microsoft.com/office/drawing/2014/main" id="{F87D7676-88AB-44D7-97F3-545B0F45419C}"/>
              </a:ext>
            </a:extLst>
          </p:cNvPr>
          <p:cNvSpPr>
            <a:spLocks noGrp="1"/>
          </p:cNvSpPr>
          <p:nvPr>
            <p:ph idx="1"/>
          </p:nvPr>
        </p:nvSpPr>
        <p:spPr/>
        <p:txBody>
          <a:bodyPr/>
          <a:lstStyle/>
          <a:p>
            <a:r>
              <a:rPr lang="en-US" dirty="0">
                <a:ea typeface="+mn-lt"/>
                <a:cs typeface="+mn-lt"/>
                <a:hlinkClick r:id="rId2"/>
              </a:rPr>
              <a:t>https://www.surveymonkey.com/r/N3VC5DM</a:t>
            </a:r>
            <a:r>
              <a:rPr lang="en-US" dirty="0">
                <a:ea typeface="+mn-lt"/>
                <a:cs typeface="+mn-lt"/>
              </a:rPr>
              <a:t> </a:t>
            </a:r>
            <a:endParaRPr lang="en-US"/>
          </a:p>
        </p:txBody>
      </p:sp>
    </p:spTree>
    <p:extLst>
      <p:ext uri="{BB962C8B-B14F-4D97-AF65-F5344CB8AC3E}">
        <p14:creationId xmlns:p14="http://schemas.microsoft.com/office/powerpoint/2010/main" val="104222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A843-2B92-4107-8B9A-88780623C37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a16="http://schemas.microsoft.com/office/drawing/2014/main" id="{2CB334A0-4E1B-44F9-9495-0EC62866163D}"/>
              </a:ext>
            </a:extLst>
          </p:cNvPr>
          <p:cNvSpPr>
            <a:spLocks noGrp="1"/>
          </p:cNvSpPr>
          <p:nvPr>
            <p:ph idx="1"/>
          </p:nvPr>
        </p:nvSpPr>
        <p:spPr/>
        <p:txBody>
          <a:bodyPr/>
          <a:lstStyle/>
          <a:p>
            <a:r>
              <a:rPr lang="en-US" sz="3200" dirty="0"/>
              <a:t>To provide quality Christian education that is individualized, research-based, and community-driven</a:t>
            </a:r>
            <a:r>
              <a:rPr lang="en-US" dirty="0"/>
              <a:t>. </a:t>
            </a:r>
          </a:p>
        </p:txBody>
      </p:sp>
    </p:spTree>
    <p:extLst>
      <p:ext uri="{BB962C8B-B14F-4D97-AF65-F5344CB8AC3E}">
        <p14:creationId xmlns:p14="http://schemas.microsoft.com/office/powerpoint/2010/main" val="139119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D592-AA75-4721-B378-42BA5C6A350D}"/>
              </a:ext>
            </a:extLst>
          </p:cNvPr>
          <p:cNvSpPr>
            <a:spLocks noGrp="1"/>
          </p:cNvSpPr>
          <p:nvPr>
            <p:ph type="title"/>
          </p:nvPr>
        </p:nvSpPr>
        <p:spPr/>
        <p:txBody>
          <a:bodyPr/>
          <a:lstStyle/>
          <a:p>
            <a:r>
              <a:rPr lang="en-US" dirty="0"/>
              <a:t>All About Safety</a:t>
            </a:r>
          </a:p>
        </p:txBody>
      </p:sp>
    </p:spTree>
    <p:extLst>
      <p:ext uri="{BB962C8B-B14F-4D97-AF65-F5344CB8AC3E}">
        <p14:creationId xmlns:p14="http://schemas.microsoft.com/office/powerpoint/2010/main" val="165437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1E26-4971-46B2-9A5D-37B209BD52DE}"/>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EBF127E4-FA34-4346-89B1-BAADCD6645D2}"/>
              </a:ext>
            </a:extLst>
          </p:cNvPr>
          <p:cNvSpPr>
            <a:spLocks noGrp="1"/>
          </p:cNvSpPr>
          <p:nvPr>
            <p:ph idx="1"/>
          </p:nvPr>
        </p:nvSpPr>
        <p:spPr>
          <a:xfrm>
            <a:off x="1151467" y="2015732"/>
            <a:ext cx="9903387" cy="4198235"/>
          </a:xfrm>
        </p:spPr>
        <p:txBody>
          <a:bodyPr>
            <a:normAutofit lnSpcReduction="10000"/>
          </a:bodyPr>
          <a:lstStyle/>
          <a:p>
            <a:r>
              <a:rPr lang="en-US" dirty="0"/>
              <a:t>In your class, you should have a first-aid kit, extra band-aides, and a thermometer. Take the first aid kit outside with you when you go to recess! (along with keys, whistle, and cell phone)</a:t>
            </a:r>
          </a:p>
          <a:p>
            <a:r>
              <a:rPr lang="en-US" dirty="0"/>
              <a:t>Ice packs are in the freezer upstairs in the assembly room fridge.</a:t>
            </a:r>
          </a:p>
          <a:p>
            <a:r>
              <a:rPr lang="en-US" dirty="0"/>
              <a:t>Note the fire escape route posted in your room. Ensure that it is correct </a:t>
            </a:r>
          </a:p>
          <a:p>
            <a:r>
              <a:rPr lang="en-US" dirty="0"/>
              <a:t>Keep your cell phone on you when you are outside. </a:t>
            </a:r>
          </a:p>
          <a:p>
            <a:r>
              <a:rPr lang="en-US" dirty="0"/>
              <a:t>In the event of an emergency, stay with the student (or teacher) and send an older student inside for help. </a:t>
            </a:r>
          </a:p>
          <a:p>
            <a:r>
              <a:rPr lang="en-US" dirty="0"/>
              <a:t>We keep all doors locked when we are inside. You may unlock it while outside for arrival and dismissal only, but please re-lock it when you reenter the building. </a:t>
            </a:r>
          </a:p>
        </p:txBody>
      </p:sp>
    </p:spTree>
    <p:extLst>
      <p:ext uri="{BB962C8B-B14F-4D97-AF65-F5344CB8AC3E}">
        <p14:creationId xmlns:p14="http://schemas.microsoft.com/office/powerpoint/2010/main" val="3540963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877E-99F1-446F-84D7-E2E3EC151A9E}"/>
              </a:ext>
            </a:extLst>
          </p:cNvPr>
          <p:cNvSpPr>
            <a:spLocks noGrp="1"/>
          </p:cNvSpPr>
          <p:nvPr>
            <p:ph type="title"/>
          </p:nvPr>
        </p:nvSpPr>
        <p:spPr/>
        <p:txBody>
          <a:bodyPr/>
          <a:lstStyle/>
          <a:p>
            <a:r>
              <a:rPr lang="en-US" dirty="0"/>
              <a:t>Lock down procedures – soft lockdown</a:t>
            </a:r>
          </a:p>
        </p:txBody>
      </p:sp>
      <p:sp>
        <p:nvSpPr>
          <p:cNvPr id="3" name="Content Placeholder 2">
            <a:extLst>
              <a:ext uri="{FF2B5EF4-FFF2-40B4-BE49-F238E27FC236}">
                <a16:creationId xmlns:a16="http://schemas.microsoft.com/office/drawing/2014/main" id="{EF8F45FD-2022-41C0-8AAE-EDA3A9E454D0}"/>
              </a:ext>
            </a:extLst>
          </p:cNvPr>
          <p:cNvSpPr>
            <a:spLocks noGrp="1"/>
          </p:cNvSpPr>
          <p:nvPr>
            <p:ph idx="1"/>
          </p:nvPr>
        </p:nvSpPr>
        <p:spPr>
          <a:xfrm>
            <a:off x="1178409" y="1857581"/>
            <a:ext cx="9603275" cy="4212612"/>
          </a:xfrm>
        </p:spPr>
        <p:txBody>
          <a:bodyPr>
            <a:normAutofit/>
          </a:bodyPr>
          <a:lstStyle/>
          <a:p>
            <a:r>
              <a:rPr lang="en-US" dirty="0"/>
              <a:t>Soft lock down is if there is a threat that is outside nearby (for example: The 7/11)</a:t>
            </a:r>
          </a:p>
          <a:p>
            <a:r>
              <a:rPr lang="en-US" dirty="0"/>
              <a:t>We do not have total lock-down drills. This is scary for students. Please know that if there is a lock down, the following things will occur</a:t>
            </a:r>
          </a:p>
          <a:p>
            <a:pPr lvl="1"/>
            <a:r>
              <a:rPr lang="en-US" dirty="0"/>
              <a:t>The principal or vice principal will ensure that all downstairs doors are locked. </a:t>
            </a:r>
          </a:p>
          <a:p>
            <a:pPr lvl="1"/>
            <a:r>
              <a:rPr lang="en-US" dirty="0"/>
              <a:t>All lights on the bottom floor will be extinguished, blinds closed, windows covered </a:t>
            </a:r>
          </a:p>
          <a:p>
            <a:pPr lvl="1"/>
            <a:r>
              <a:rPr lang="en-US" dirty="0"/>
              <a:t>You will have a magnet and black piece of construction paper to cover your door. </a:t>
            </a:r>
          </a:p>
          <a:p>
            <a:pPr lvl="1"/>
            <a:r>
              <a:rPr lang="en-US" dirty="0"/>
              <a:t>Classroom doors will be locked </a:t>
            </a:r>
          </a:p>
          <a:p>
            <a:pPr lvl="1"/>
            <a:r>
              <a:rPr lang="en-US" dirty="0"/>
              <a:t>Stay in classrooms – continue instruction as usual</a:t>
            </a:r>
          </a:p>
        </p:txBody>
      </p:sp>
    </p:spTree>
    <p:extLst>
      <p:ext uri="{BB962C8B-B14F-4D97-AF65-F5344CB8AC3E}">
        <p14:creationId xmlns:p14="http://schemas.microsoft.com/office/powerpoint/2010/main" val="36902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0A6E-F2CD-4D76-B83B-B4E85FCB0311}"/>
              </a:ext>
            </a:extLst>
          </p:cNvPr>
          <p:cNvSpPr>
            <a:spLocks noGrp="1"/>
          </p:cNvSpPr>
          <p:nvPr>
            <p:ph type="title"/>
          </p:nvPr>
        </p:nvSpPr>
        <p:spPr/>
        <p:txBody>
          <a:bodyPr/>
          <a:lstStyle/>
          <a:p>
            <a:r>
              <a:rPr lang="en-US" dirty="0"/>
              <a:t>Hard lockdown procedures – the threat is just outside or in the building</a:t>
            </a:r>
          </a:p>
        </p:txBody>
      </p:sp>
      <p:sp>
        <p:nvSpPr>
          <p:cNvPr id="3" name="Content Placeholder 2">
            <a:extLst>
              <a:ext uri="{FF2B5EF4-FFF2-40B4-BE49-F238E27FC236}">
                <a16:creationId xmlns:a16="http://schemas.microsoft.com/office/drawing/2014/main" id="{33E33462-1288-4749-AB25-BE7B3FD32C00}"/>
              </a:ext>
            </a:extLst>
          </p:cNvPr>
          <p:cNvSpPr>
            <a:spLocks noGrp="1"/>
          </p:cNvSpPr>
          <p:nvPr>
            <p:ph idx="1"/>
          </p:nvPr>
        </p:nvSpPr>
        <p:spPr>
          <a:xfrm>
            <a:off x="1451579" y="2015732"/>
            <a:ext cx="9603275" cy="4159290"/>
          </a:xfrm>
        </p:spPr>
        <p:txBody>
          <a:bodyPr/>
          <a:lstStyle/>
          <a:p>
            <a:pPr lvl="1"/>
            <a:r>
              <a:rPr lang="en-US" dirty="0"/>
              <a:t>Depending on the severity of the threat, middle grade students may be taken upstairs</a:t>
            </a:r>
          </a:p>
          <a:p>
            <a:pPr lvl="1"/>
            <a:r>
              <a:rPr lang="en-US" dirty="0"/>
              <a:t>The principal or vice principal will make sure the police are on their way</a:t>
            </a:r>
          </a:p>
          <a:p>
            <a:pPr lvl="1"/>
            <a:r>
              <a:rPr lang="en-US" dirty="0"/>
              <a:t>The principal or vice principal will NOT engage the threat</a:t>
            </a:r>
          </a:p>
          <a:p>
            <a:pPr lvl="1"/>
            <a:r>
              <a:rPr lang="en-US" dirty="0"/>
              <a:t>The principal or vice principal will text the group chat for teachers and use the walkie talkies to alert teachers “Initiate Lock Down Procedures”</a:t>
            </a:r>
          </a:p>
          <a:p>
            <a:pPr lvl="1"/>
            <a:r>
              <a:rPr lang="en-US" dirty="0"/>
              <a:t>Classroom doors will be locked from the outside. </a:t>
            </a:r>
          </a:p>
          <a:p>
            <a:pPr lvl="1"/>
            <a:r>
              <a:rPr lang="en-US" dirty="0"/>
              <a:t>In an actual emergency, group students farthest away from the door. Place them behind furniture if possible. Read them stories to keep them calm. </a:t>
            </a:r>
          </a:p>
          <a:p>
            <a:pPr lvl="1"/>
            <a:r>
              <a:rPr lang="en-US" dirty="0"/>
              <a:t>Parents will be notified through the REMIND system on text </a:t>
            </a:r>
          </a:p>
          <a:p>
            <a:pPr lvl="1"/>
            <a:r>
              <a:rPr lang="en-US" dirty="0"/>
              <a:t>The code word for the “all clear” is “ANCHORS” (our mascot). As in “Anchors, the lock down has ended.” If I do NOT use the mascot, do not open the doors. </a:t>
            </a:r>
          </a:p>
          <a:p>
            <a:endParaRPr lang="en-US" dirty="0"/>
          </a:p>
        </p:txBody>
      </p:sp>
    </p:spTree>
    <p:extLst>
      <p:ext uri="{BB962C8B-B14F-4D97-AF65-F5344CB8AC3E}">
        <p14:creationId xmlns:p14="http://schemas.microsoft.com/office/powerpoint/2010/main" val="178985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EDDB-2730-4EFD-9C7C-AE4B79AF54C1}"/>
              </a:ext>
            </a:extLst>
          </p:cNvPr>
          <p:cNvSpPr>
            <a:spLocks noGrp="1"/>
          </p:cNvSpPr>
          <p:nvPr>
            <p:ph type="title"/>
          </p:nvPr>
        </p:nvSpPr>
        <p:spPr/>
        <p:txBody>
          <a:bodyPr/>
          <a:lstStyle/>
          <a:p>
            <a:r>
              <a:rPr lang="en-US" dirty="0"/>
              <a:t>Random person on the property</a:t>
            </a:r>
          </a:p>
        </p:txBody>
      </p:sp>
      <p:sp>
        <p:nvSpPr>
          <p:cNvPr id="3" name="Content Placeholder 2">
            <a:extLst>
              <a:ext uri="{FF2B5EF4-FFF2-40B4-BE49-F238E27FC236}">
                <a16:creationId xmlns:a16="http://schemas.microsoft.com/office/drawing/2014/main" id="{A203A131-19D7-4C34-B7B4-085CFC55652C}"/>
              </a:ext>
            </a:extLst>
          </p:cNvPr>
          <p:cNvSpPr>
            <a:spLocks noGrp="1"/>
          </p:cNvSpPr>
          <p:nvPr>
            <p:ph idx="1"/>
          </p:nvPr>
        </p:nvSpPr>
        <p:spPr>
          <a:xfrm>
            <a:off x="1451579" y="2015732"/>
            <a:ext cx="9603275" cy="4037749"/>
          </a:xfrm>
        </p:spPr>
        <p:txBody>
          <a:bodyPr>
            <a:normAutofit fontScale="92500" lnSpcReduction="20000"/>
          </a:bodyPr>
          <a:lstStyle/>
          <a:p>
            <a:r>
              <a:rPr lang="en-US" dirty="0"/>
              <a:t>This happens a lot – random people use our property as a short cut. Sometimes, people will squat. </a:t>
            </a:r>
          </a:p>
          <a:p>
            <a:r>
              <a:rPr lang="en-US" dirty="0"/>
              <a:t>We have a very severe “no trespassing policy” but some ignore it. </a:t>
            </a:r>
          </a:p>
          <a:p>
            <a:r>
              <a:rPr lang="en-US" i="1" dirty="0"/>
              <a:t>If you are outside with your kids, blow your whistle – train them: One blow is the normal door – run to the door, two blows is the back door – run to the door. </a:t>
            </a:r>
          </a:p>
          <a:p>
            <a:r>
              <a:rPr lang="en-US" dirty="0"/>
              <a:t>Tell Stacey. I typically will go and try and talk to the person first, alerting them to the “no trespassing” policy. If Stacey is absent, Stephanie or Ryan. </a:t>
            </a:r>
          </a:p>
          <a:p>
            <a:r>
              <a:rPr lang="en-US" dirty="0"/>
              <a:t>If they don’t leave, I call the cops. They are always nearby. Sometimes they hang out on our campus. </a:t>
            </a:r>
          </a:p>
          <a:p>
            <a:r>
              <a:rPr lang="en-US" dirty="0"/>
              <a:t>Put the Manatee County Sheriff’s office into your cell phone: </a:t>
            </a:r>
            <a:r>
              <a:rPr lang="en-US" b="0" i="0" dirty="0">
                <a:effectLst/>
                <a:latin typeface="Oswald"/>
              </a:rPr>
              <a:t>(941) 747-3011 in case you ever need to call them for a non-emergency</a:t>
            </a:r>
            <a:endParaRPr lang="en-US" dirty="0"/>
          </a:p>
        </p:txBody>
      </p:sp>
    </p:spTree>
    <p:extLst>
      <p:ext uri="{BB962C8B-B14F-4D97-AF65-F5344CB8AC3E}">
        <p14:creationId xmlns:p14="http://schemas.microsoft.com/office/powerpoint/2010/main" val="407758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171F-9993-4FCE-AE98-4FF6BD0AEF8E}"/>
              </a:ext>
            </a:extLst>
          </p:cNvPr>
          <p:cNvSpPr>
            <a:spLocks noGrp="1"/>
          </p:cNvSpPr>
          <p:nvPr>
            <p:ph type="title"/>
          </p:nvPr>
        </p:nvSpPr>
        <p:spPr/>
        <p:txBody>
          <a:bodyPr/>
          <a:lstStyle/>
          <a:p>
            <a:r>
              <a:rPr lang="en-US" dirty="0"/>
              <a:t>Fire procedure</a:t>
            </a:r>
          </a:p>
        </p:txBody>
      </p:sp>
      <p:sp>
        <p:nvSpPr>
          <p:cNvPr id="3" name="Content Placeholder 2">
            <a:extLst>
              <a:ext uri="{FF2B5EF4-FFF2-40B4-BE49-F238E27FC236}">
                <a16:creationId xmlns:a16="http://schemas.microsoft.com/office/drawing/2014/main" id="{B2C90269-0233-4725-97FC-223E253AD5EB}"/>
              </a:ext>
            </a:extLst>
          </p:cNvPr>
          <p:cNvSpPr>
            <a:spLocks noGrp="1"/>
          </p:cNvSpPr>
          <p:nvPr>
            <p:ph idx="1"/>
          </p:nvPr>
        </p:nvSpPr>
        <p:spPr>
          <a:xfrm>
            <a:off x="237627" y="1853754"/>
            <a:ext cx="11716745" cy="4373779"/>
          </a:xfrm>
        </p:spPr>
        <p:txBody>
          <a:bodyPr>
            <a:normAutofit fontScale="77500" lnSpcReduction="20000"/>
          </a:bodyPr>
          <a:lstStyle/>
          <a:p>
            <a:r>
              <a:rPr lang="en-US" dirty="0"/>
              <a:t>Exit out the nearest door. Leave your classroom door OPEN </a:t>
            </a:r>
          </a:p>
          <a:p>
            <a:r>
              <a:rPr lang="en-US" dirty="0"/>
              <a:t>We have a sprinkler system, which will engage in smoke. </a:t>
            </a:r>
          </a:p>
          <a:p>
            <a:r>
              <a:rPr lang="en-US" dirty="0"/>
              <a:t>TAKE  YOUR BLUE CLIPBOARD AND FIRST AID KIT</a:t>
            </a:r>
          </a:p>
          <a:p>
            <a:r>
              <a:rPr lang="en-US" dirty="0"/>
              <a:t>If you are the last to leave, close the main doors to the outside. </a:t>
            </a:r>
          </a:p>
          <a:p>
            <a:r>
              <a:rPr lang="en-US" dirty="0"/>
              <a:t>Walk your class, in a line, toward 49th Street </a:t>
            </a:r>
          </a:p>
          <a:p>
            <a:r>
              <a:rPr lang="en-US" dirty="0"/>
              <a:t>Line up on the sidewalk</a:t>
            </a:r>
          </a:p>
          <a:p>
            <a:r>
              <a:rPr lang="en-US" dirty="0"/>
              <a:t>Take attendance. Hold up either the green or red construction paper – green for “all my kids are here” and red for “I’m missing a kid” </a:t>
            </a:r>
          </a:p>
          <a:p>
            <a:r>
              <a:rPr lang="en-US" dirty="0"/>
              <a:t>Await instructions </a:t>
            </a:r>
          </a:p>
          <a:p>
            <a:r>
              <a:rPr lang="en-US" dirty="0"/>
              <a:t>We do have one fire drill per month. If your door is blocked, exit the next nearest door. </a:t>
            </a:r>
          </a:p>
          <a:p>
            <a:r>
              <a:rPr lang="en-US" dirty="0"/>
              <a:t>Please have a list of students near your door. Grab this list on your way out the door (or your attendance record, so you can track students when you get outside. Students are taught to exit the building with whatever teacher they are nearest and then that teacher will text you with the students she has. </a:t>
            </a:r>
          </a:p>
        </p:txBody>
      </p:sp>
    </p:spTree>
    <p:extLst>
      <p:ext uri="{BB962C8B-B14F-4D97-AF65-F5344CB8AC3E}">
        <p14:creationId xmlns:p14="http://schemas.microsoft.com/office/powerpoint/2010/main" val="800273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DD90-D9CB-49F7-AD71-3037165E61EA}"/>
              </a:ext>
            </a:extLst>
          </p:cNvPr>
          <p:cNvSpPr>
            <a:spLocks noGrp="1"/>
          </p:cNvSpPr>
          <p:nvPr>
            <p:ph type="title"/>
          </p:nvPr>
        </p:nvSpPr>
        <p:spPr/>
        <p:txBody>
          <a:bodyPr/>
          <a:lstStyle/>
          <a:p>
            <a:r>
              <a:rPr lang="en-US" dirty="0"/>
              <a:t>Severe weather</a:t>
            </a:r>
          </a:p>
        </p:txBody>
      </p:sp>
      <p:sp>
        <p:nvSpPr>
          <p:cNvPr id="3" name="Content Placeholder 2">
            <a:extLst>
              <a:ext uri="{FF2B5EF4-FFF2-40B4-BE49-F238E27FC236}">
                <a16:creationId xmlns:a16="http://schemas.microsoft.com/office/drawing/2014/main" id="{ADC87D7B-25CB-4958-85F4-076B9A3E7A17}"/>
              </a:ext>
            </a:extLst>
          </p:cNvPr>
          <p:cNvSpPr>
            <a:spLocks noGrp="1"/>
          </p:cNvSpPr>
          <p:nvPr>
            <p:ph idx="1"/>
          </p:nvPr>
        </p:nvSpPr>
        <p:spPr>
          <a:xfrm>
            <a:off x="508000" y="1964267"/>
            <a:ext cx="11401777" cy="4089214"/>
          </a:xfrm>
        </p:spPr>
        <p:txBody>
          <a:bodyPr>
            <a:normAutofit fontScale="92500" lnSpcReduction="10000"/>
          </a:bodyPr>
          <a:lstStyle/>
          <a:p>
            <a:r>
              <a:rPr lang="en-US" dirty="0"/>
              <a:t>Due to the fact that we typically have notice before severe weather, this hasn't been an issue yet. However, if we happen to be caught in a hurricane or tornado...</a:t>
            </a:r>
          </a:p>
          <a:p>
            <a:r>
              <a:rPr lang="en-US" dirty="0"/>
              <a:t>Students will be led downstairs to the hallway. Teachers should take read-aloud books and their cell phone.</a:t>
            </a:r>
          </a:p>
          <a:p>
            <a:r>
              <a:rPr lang="en-US" dirty="0"/>
              <a:t>Parents will be notified via REMIND text. </a:t>
            </a:r>
          </a:p>
          <a:p>
            <a:r>
              <a:rPr lang="en-US" dirty="0"/>
              <a:t>If we know about the hurricane in advance, we will close with Manatee County Schools. If they close, we close (for severe weather) </a:t>
            </a:r>
          </a:p>
          <a:p>
            <a:r>
              <a:rPr lang="en-US" dirty="0"/>
              <a:t>Middle school students go to the downstairs bathrooms. </a:t>
            </a:r>
          </a:p>
          <a:p>
            <a:r>
              <a:rPr lang="en-US" dirty="0"/>
              <a:t>High school students also go to the downstairs bathrooms until full, then curl up in the hallway, facing away from the closest door</a:t>
            </a:r>
          </a:p>
          <a:p>
            <a:r>
              <a:rPr lang="en-US" dirty="0"/>
              <a:t>Elementary school students go to the closet under their stairwell. </a:t>
            </a:r>
          </a:p>
        </p:txBody>
      </p:sp>
    </p:spTree>
    <p:extLst>
      <p:ext uri="{BB962C8B-B14F-4D97-AF65-F5344CB8AC3E}">
        <p14:creationId xmlns:p14="http://schemas.microsoft.com/office/powerpoint/2010/main" val="39772765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626</TotalTime>
  <Words>1387</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Oswald</vt:lpstr>
      <vt:lpstr>Gallery</vt:lpstr>
      <vt:lpstr>Welcome to  Educational Harbor</vt:lpstr>
      <vt:lpstr>Our Mission</vt:lpstr>
      <vt:lpstr>All About Safety</vt:lpstr>
      <vt:lpstr>Safety</vt:lpstr>
      <vt:lpstr>Lock down procedures – soft lockdown</vt:lpstr>
      <vt:lpstr>Hard lockdown procedures – the threat is just outside or in the building</vt:lpstr>
      <vt:lpstr>Random person on the property</vt:lpstr>
      <vt:lpstr>Fire procedure</vt:lpstr>
      <vt:lpstr>Severe weather</vt:lpstr>
      <vt:lpstr>Pandemic</vt:lpstr>
      <vt:lpstr>Cleaning</vt:lpstr>
      <vt:lpstr>Additional Trainings</vt:lpstr>
      <vt:lpstr>Please take this quiz on safety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Educational Harbor</dc:title>
  <dc:creator>Stacey Mayo</dc:creator>
  <cp:lastModifiedBy>Stacey Mayo</cp:lastModifiedBy>
  <cp:revision>573</cp:revision>
  <dcterms:created xsi:type="dcterms:W3CDTF">2019-11-22T19:55:46Z</dcterms:created>
  <dcterms:modified xsi:type="dcterms:W3CDTF">2021-08-15T16:53:46Z</dcterms:modified>
</cp:coreProperties>
</file>